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324" r:id="rId3"/>
    <p:sldId id="326" r:id="rId4"/>
    <p:sldId id="327" r:id="rId5"/>
    <p:sldId id="328" r:id="rId6"/>
    <p:sldId id="329" r:id="rId7"/>
    <p:sldId id="342" r:id="rId8"/>
    <p:sldId id="341" r:id="rId9"/>
    <p:sldId id="332" r:id="rId10"/>
    <p:sldId id="334" r:id="rId11"/>
    <p:sldId id="340" r:id="rId12"/>
    <p:sldId id="335" r:id="rId13"/>
    <p:sldId id="330" r:id="rId14"/>
  </p:sldIdLst>
  <p:sldSz cx="9144000" cy="5715000" type="screen16x10"/>
  <p:notesSz cx="6797675" cy="9926638"/>
  <p:defaultTextStyle>
    <a:defPPr>
      <a:defRPr lang="ru-RU"/>
    </a:defPPr>
    <a:lvl1pPr marL="0" algn="l" defTabSz="84900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24501" algn="l" defTabSz="84900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49002" algn="l" defTabSz="84900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273503" algn="l" defTabSz="84900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698004" algn="l" defTabSz="84900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22505" algn="l" defTabSz="84900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547006" algn="l" defTabSz="84900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2971507" algn="l" defTabSz="84900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396008" algn="l" defTabSz="84900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99">
          <p15:clr>
            <a:srgbClr val="A4A3A4"/>
          </p15:clr>
        </p15:guide>
        <p15:guide id="2" pos="138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6C42"/>
    <a:srgbClr val="529900"/>
    <a:srgbClr val="03492D"/>
    <a:srgbClr val="005E00"/>
    <a:srgbClr val="0090CF"/>
    <a:srgbClr val="002200"/>
    <a:srgbClr val="004E00"/>
    <a:srgbClr val="FFC6C6"/>
    <a:srgbClr val="ABD4DA"/>
    <a:srgbClr val="50AA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483" autoAdjust="0"/>
  </p:normalViewPr>
  <p:slideViewPr>
    <p:cSldViewPr>
      <p:cViewPr varScale="1">
        <p:scale>
          <a:sx n="88" d="100"/>
          <a:sy n="88" d="100"/>
        </p:scale>
        <p:origin x="1234" y="0"/>
      </p:cViewPr>
      <p:guideLst>
        <p:guide orient="horz" pos="3599"/>
        <p:guide pos="138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20B342-6E59-4D3B-B906-62FFAB06A54B}" type="datetimeFigureOut">
              <a:rPr lang="ru-RU" smtClean="0"/>
              <a:t>30.10.2025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744538"/>
            <a:ext cx="59563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08BBBD-1305-4DB8-B16E-EA8823CA3BF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0762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08BBBD-1305-4DB8-B16E-EA8823CA3BF9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7958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45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90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3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8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2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47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7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960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4F10-1972-46BC-A699-E2DFA59ED7AF}" type="datetime1">
              <a:rPr lang="ru-RU" smtClean="0"/>
              <a:t>30.10.2025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E5FF5-19F9-423E-8FC6-988C9D624523}" type="datetime1">
              <a:rPr lang="ru-RU" smtClean="0"/>
              <a:t>30.10.2025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7E3AB-0D58-41A1-B801-6EB71ABF2E78}" type="datetime1">
              <a:rPr lang="ru-RU" smtClean="0"/>
              <a:t>30.10.2025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A6594-88C7-492A-B811-A60C40A1ACEE}" type="datetime1">
              <a:rPr lang="ru-RU" smtClean="0"/>
              <a:t>30.10.2025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2450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4900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7350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9800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12250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54700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97150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39600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F9799-FBF0-4D2A-AD1D-3AEC2BD6780A}" type="datetime1">
              <a:rPr lang="ru-RU" smtClean="0"/>
              <a:t>30.10.2025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CE3EB-47B6-4053-A1ED-286B21E5D92A}" type="datetime1">
              <a:rPr lang="ru-RU" smtClean="0"/>
              <a:t>30.10.2025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24501" indent="0">
              <a:buNone/>
              <a:defRPr sz="1900" b="1"/>
            </a:lvl2pPr>
            <a:lvl3pPr marL="849002" indent="0">
              <a:buNone/>
              <a:defRPr sz="1700" b="1"/>
            </a:lvl3pPr>
            <a:lvl4pPr marL="1273503" indent="0">
              <a:buNone/>
              <a:defRPr sz="1500" b="1"/>
            </a:lvl4pPr>
            <a:lvl5pPr marL="1698004" indent="0">
              <a:buNone/>
              <a:defRPr sz="1500" b="1"/>
            </a:lvl5pPr>
            <a:lvl6pPr marL="2122505" indent="0">
              <a:buNone/>
              <a:defRPr sz="1500" b="1"/>
            </a:lvl6pPr>
            <a:lvl7pPr marL="2547006" indent="0">
              <a:buNone/>
              <a:defRPr sz="1500" b="1"/>
            </a:lvl7pPr>
            <a:lvl8pPr marL="2971507" indent="0">
              <a:buNone/>
              <a:defRPr sz="1500" b="1"/>
            </a:lvl8pPr>
            <a:lvl9pPr marL="3396008" indent="0">
              <a:buNone/>
              <a:defRPr sz="15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24501" indent="0">
              <a:buNone/>
              <a:defRPr sz="1900" b="1"/>
            </a:lvl2pPr>
            <a:lvl3pPr marL="849002" indent="0">
              <a:buNone/>
              <a:defRPr sz="1700" b="1"/>
            </a:lvl3pPr>
            <a:lvl4pPr marL="1273503" indent="0">
              <a:buNone/>
              <a:defRPr sz="1500" b="1"/>
            </a:lvl4pPr>
            <a:lvl5pPr marL="1698004" indent="0">
              <a:buNone/>
              <a:defRPr sz="1500" b="1"/>
            </a:lvl5pPr>
            <a:lvl6pPr marL="2122505" indent="0">
              <a:buNone/>
              <a:defRPr sz="1500" b="1"/>
            </a:lvl6pPr>
            <a:lvl7pPr marL="2547006" indent="0">
              <a:buNone/>
              <a:defRPr sz="1500" b="1"/>
            </a:lvl7pPr>
            <a:lvl8pPr marL="2971507" indent="0">
              <a:buNone/>
              <a:defRPr sz="1500" b="1"/>
            </a:lvl8pPr>
            <a:lvl9pPr marL="3396008" indent="0">
              <a:buNone/>
              <a:defRPr sz="15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602A3-002B-420D-BECC-BC036DC54CCB}" type="datetime1">
              <a:rPr lang="ru-RU" smtClean="0"/>
              <a:t>30.10.2025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29F1C-CCBA-4298-8714-EDCAFCE53C8A}" type="datetime1">
              <a:rPr lang="ru-RU" smtClean="0"/>
              <a:t>30.10.2025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525A-8111-43C6-A731-8CE5383781F7}" type="datetime1">
              <a:rPr lang="ru-RU" smtClean="0"/>
              <a:t>30.10.2025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300"/>
            </a:lvl1pPr>
            <a:lvl2pPr marL="424501" indent="0">
              <a:buNone/>
              <a:defRPr sz="1100"/>
            </a:lvl2pPr>
            <a:lvl3pPr marL="849002" indent="0">
              <a:buNone/>
              <a:defRPr sz="900"/>
            </a:lvl3pPr>
            <a:lvl4pPr marL="1273503" indent="0">
              <a:buNone/>
              <a:defRPr sz="900"/>
            </a:lvl4pPr>
            <a:lvl5pPr marL="1698004" indent="0">
              <a:buNone/>
              <a:defRPr sz="900"/>
            </a:lvl5pPr>
            <a:lvl6pPr marL="2122505" indent="0">
              <a:buNone/>
              <a:defRPr sz="900"/>
            </a:lvl6pPr>
            <a:lvl7pPr marL="2547006" indent="0">
              <a:buNone/>
              <a:defRPr sz="900"/>
            </a:lvl7pPr>
            <a:lvl8pPr marL="2971507" indent="0">
              <a:buNone/>
              <a:defRPr sz="900"/>
            </a:lvl8pPr>
            <a:lvl9pPr marL="3396008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8E028-8476-4DD6-8EED-FB5612F4A23D}" type="datetime1">
              <a:rPr lang="ru-RU" smtClean="0"/>
              <a:t>30.10.2025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000"/>
            </a:lvl1pPr>
            <a:lvl2pPr marL="424501" indent="0">
              <a:buNone/>
              <a:defRPr sz="2600"/>
            </a:lvl2pPr>
            <a:lvl3pPr marL="849002" indent="0">
              <a:buNone/>
              <a:defRPr sz="2300"/>
            </a:lvl3pPr>
            <a:lvl4pPr marL="1273503" indent="0">
              <a:buNone/>
              <a:defRPr sz="1900"/>
            </a:lvl4pPr>
            <a:lvl5pPr marL="1698004" indent="0">
              <a:buNone/>
              <a:defRPr sz="1900"/>
            </a:lvl5pPr>
            <a:lvl6pPr marL="2122505" indent="0">
              <a:buNone/>
              <a:defRPr sz="1900"/>
            </a:lvl6pPr>
            <a:lvl7pPr marL="2547006" indent="0">
              <a:buNone/>
              <a:defRPr sz="1900"/>
            </a:lvl7pPr>
            <a:lvl8pPr marL="2971507" indent="0">
              <a:buNone/>
              <a:defRPr sz="1900"/>
            </a:lvl8pPr>
            <a:lvl9pPr marL="3396008" indent="0">
              <a:buNone/>
              <a:defRPr sz="19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300"/>
            </a:lvl1pPr>
            <a:lvl2pPr marL="424501" indent="0">
              <a:buNone/>
              <a:defRPr sz="1100"/>
            </a:lvl2pPr>
            <a:lvl3pPr marL="849002" indent="0">
              <a:buNone/>
              <a:defRPr sz="900"/>
            </a:lvl3pPr>
            <a:lvl4pPr marL="1273503" indent="0">
              <a:buNone/>
              <a:defRPr sz="900"/>
            </a:lvl4pPr>
            <a:lvl5pPr marL="1698004" indent="0">
              <a:buNone/>
              <a:defRPr sz="900"/>
            </a:lvl5pPr>
            <a:lvl6pPr marL="2122505" indent="0">
              <a:buNone/>
              <a:defRPr sz="900"/>
            </a:lvl6pPr>
            <a:lvl7pPr marL="2547006" indent="0">
              <a:buNone/>
              <a:defRPr sz="900"/>
            </a:lvl7pPr>
            <a:lvl8pPr marL="2971507" indent="0">
              <a:buNone/>
              <a:defRPr sz="900"/>
            </a:lvl8pPr>
            <a:lvl9pPr marL="3396008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E2FF0-3ECE-4E0A-8917-BA4265FC3100}" type="datetime1">
              <a:rPr lang="ru-RU" smtClean="0"/>
              <a:t>30.10.2025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84900" tIns="42450" rIns="84900" bIns="4245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84900" tIns="42450" rIns="84900" bIns="4245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84900" tIns="42450" rIns="84900" bIns="4245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A547F-BBE3-4FF5-BC89-06F8C25D01C8}" type="datetime1">
              <a:rPr lang="ru-RU" smtClean="0"/>
              <a:t>30.10.2025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84900" tIns="42450" rIns="84900" bIns="4245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84900" tIns="42450" rIns="84900" bIns="4245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849002" rtl="0" eaLnBrk="1" latinLnBrk="0" hangingPunct="1">
        <a:spcBef>
          <a:spcPct val="0"/>
        </a:spcBef>
        <a:buNone/>
        <a:defRPr sz="4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8376" indent="-318376" algn="l" defTabSz="849002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9814" indent="-265313" algn="l" defTabSz="849002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61253" indent="-212251" algn="l" defTabSz="84900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485754" indent="-212251" algn="l" defTabSz="849002" rtl="0" eaLnBrk="1" latinLnBrk="0" hangingPunct="1">
        <a:spcBef>
          <a:spcPct val="20000"/>
        </a:spcBef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0255" indent="-212251" algn="l" defTabSz="849002" rtl="0" eaLnBrk="1" latinLnBrk="0" hangingPunct="1">
        <a:spcBef>
          <a:spcPct val="20000"/>
        </a:spcBef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34756" indent="-212251" algn="l" defTabSz="84900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59257" indent="-212251" algn="l" defTabSz="84900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3758" indent="-212251" algn="l" defTabSz="84900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08259" indent="-212251" algn="l" defTabSz="84900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490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4501" algn="l" defTabSz="8490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9002" algn="l" defTabSz="8490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3503" algn="l" defTabSz="8490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8004" algn="l" defTabSz="8490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2505" algn="l" defTabSz="8490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7006" algn="l" defTabSz="8490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71507" algn="l" defTabSz="8490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96008" algn="l" defTabSz="8490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45" y="129483"/>
            <a:ext cx="9143999" cy="1323439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</a:rPr>
              <a:t>ПРАКТИКУМ </a:t>
            </a:r>
          </a:p>
          <a:p>
            <a:pPr algn="ctr"/>
            <a:r>
              <a:rPr lang="ru-RU" sz="4000" b="1" dirty="0">
                <a:solidFill>
                  <a:srgbClr val="002060"/>
                </a:solidFill>
              </a:rPr>
              <a:t>на тему: «Ведем КТП по новому»</a:t>
            </a:r>
          </a:p>
        </p:txBody>
      </p:sp>
      <p:pic>
        <p:nvPicPr>
          <p:cNvPr id="8" name="Picture 2" descr="\\pr.ad.com\Profiles\User_Profiles\shakhnovskaya\Desktop\Логотип конкурса Лучший ЭКОволонтерский отряд\2ce73a6234934b8252719a9307769da7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13" t="327" r="74142"/>
          <a:stretch/>
        </p:blipFill>
        <p:spPr bwMode="auto">
          <a:xfrm rot="5400000">
            <a:off x="3799223" y="506749"/>
            <a:ext cx="1545554" cy="9144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xtLst/>
        </p:spPr>
      </p:pic>
      <p:sp>
        <p:nvSpPr>
          <p:cNvPr id="3" name="Прямоугольник 2"/>
          <p:cNvSpPr/>
          <p:nvPr/>
        </p:nvSpPr>
        <p:spPr>
          <a:xfrm>
            <a:off x="2247720" y="534566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800" b="1" dirty="0">
                <a:solidFill>
                  <a:srgbClr val="002060"/>
                </a:solidFill>
                <a:cs typeface="Times New Roman" panose="02020603050405020304" pitchFamily="18" charset="0"/>
              </a:rPr>
              <a:t>п. Романовка, 2025г.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33720" y="4305972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002060"/>
                </a:solidFill>
                <a:cs typeface="Times New Roman" panose="02020603050405020304" pitchFamily="18" charset="0"/>
              </a:rPr>
              <a:t>Коженкова Г.И.,</a:t>
            </a:r>
          </a:p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800" b="1" dirty="0">
                <a:solidFill>
                  <a:srgbClr val="002060"/>
                </a:solidFill>
                <a:cs typeface="Times New Roman" panose="02020603050405020304" pitchFamily="18" charset="0"/>
              </a:rPr>
              <a:t>старший методист МДОБУ «ДСКВ № 12»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1A91FF3C-AB8E-8C59-A828-81C7A35AB50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533140" y="1999130"/>
            <a:ext cx="4369668" cy="3277251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16732C30-04A1-7CA4-189C-81CA4C83C2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6867" y="1822824"/>
            <a:ext cx="2880320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825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1A2A7AE-4209-53DC-8DDC-FB24382F3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Методические указания к КТП: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</a:b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3D9978E-347B-9CED-4808-A68BD242D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697260"/>
            <a:ext cx="8856984" cy="4903970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ru-RU" sz="4300" dirty="0">
                <a:solidFill>
                  <a:srgbClr val="000000"/>
                </a:solidFill>
                <a:latin typeface="Times New Roman" panose="02020603050405020304" pitchFamily="18" charset="0"/>
              </a:rPr>
              <a:t>1. КТП должно быть </a:t>
            </a:r>
            <a:r>
              <a:rPr lang="ru-RU" sz="43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разработано </a:t>
            </a:r>
            <a:r>
              <a:rPr lang="ru-RU" sz="4300" dirty="0">
                <a:solidFill>
                  <a:srgbClr val="000000"/>
                </a:solidFill>
                <a:latin typeface="Times New Roman" panose="02020603050405020304" pitchFamily="18" charset="0"/>
              </a:rPr>
              <a:t>в соответствии с ФОП ДО, задачами и содержанием работы по каждой группе.</a:t>
            </a:r>
          </a:p>
          <a:p>
            <a:pPr>
              <a:buNone/>
            </a:pPr>
            <a:r>
              <a:rPr lang="ru-RU" sz="4300" dirty="0">
                <a:solidFill>
                  <a:srgbClr val="000000"/>
                </a:solidFill>
                <a:latin typeface="Times New Roman" panose="02020603050405020304" pitchFamily="18" charset="0"/>
              </a:rPr>
              <a:t>2. КТП </a:t>
            </a:r>
            <a:r>
              <a:rPr lang="ru-RU" sz="4300" dirty="0">
                <a:latin typeface="Times New Roman" panose="02020603050405020304" pitchFamily="18" charset="0"/>
              </a:rPr>
              <a:t>разработано </a:t>
            </a:r>
            <a:r>
              <a:rPr lang="ru-RU" sz="4300" dirty="0">
                <a:solidFill>
                  <a:srgbClr val="C00000"/>
                </a:solidFill>
                <a:latin typeface="Times New Roman" panose="02020603050405020304" pitchFamily="18" charset="0"/>
              </a:rPr>
              <a:t>на основе Календаря праздников и знаменательных дат и событий </a:t>
            </a:r>
            <a:r>
              <a:rPr lang="ru-RU" sz="4300" dirty="0">
                <a:solidFill>
                  <a:srgbClr val="000000"/>
                </a:solidFill>
                <a:latin typeface="Times New Roman" panose="02020603050405020304" pitchFamily="18" charset="0"/>
              </a:rPr>
              <a:t>. Выбор именно данного принципа обусловлен тем, что обязательный Календарный план воспитательной работы, который представлен в ФОП ДО, основан именно на знаменательных датах.</a:t>
            </a:r>
          </a:p>
          <a:p>
            <a:pPr>
              <a:buNone/>
            </a:pPr>
            <a:r>
              <a:rPr lang="ru-RU" sz="4300" dirty="0">
                <a:solidFill>
                  <a:srgbClr val="000000"/>
                </a:solidFill>
                <a:latin typeface="Times New Roman" panose="02020603050405020304" pitchFamily="18" charset="0"/>
              </a:rPr>
              <a:t>3. КТП </a:t>
            </a:r>
            <a:r>
              <a:rPr lang="ru-RU" sz="4300" dirty="0">
                <a:latin typeface="Times New Roman" panose="02020603050405020304" pitchFamily="18" charset="0"/>
              </a:rPr>
              <a:t>разработано</a:t>
            </a:r>
            <a:r>
              <a:rPr lang="ru-RU" sz="43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43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исходя из цели ФОП ДО.</a:t>
            </a:r>
          </a:p>
          <a:p>
            <a:pPr>
              <a:buNone/>
            </a:pPr>
            <a:endParaRPr lang="ru-RU" sz="43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pPr>
              <a:buNone/>
            </a:pPr>
            <a:r>
              <a:rPr lang="ru-RU" sz="4300" b="1" dirty="0">
                <a:latin typeface="Times New Roman" panose="02020603050405020304" pitchFamily="18" charset="0"/>
              </a:rPr>
              <a:t>Целью Федеральной программы является </a:t>
            </a:r>
            <a:r>
              <a:rPr lang="ru-RU" sz="43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развитие ребенка в период дошкольного детства с учетом в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традиций. </a:t>
            </a:r>
          </a:p>
          <a:p>
            <a:pPr>
              <a:buNone/>
            </a:pPr>
            <a:r>
              <a:rPr lang="ru-RU" sz="4300" dirty="0">
                <a:solidFill>
                  <a:srgbClr val="000000"/>
                </a:solidFill>
                <a:latin typeface="Times New Roman" panose="02020603050405020304" pitchFamily="18" charset="0"/>
              </a:rPr>
              <a:t>· Формирование основ гражданственности и патриотизма</a:t>
            </a:r>
          </a:p>
          <a:p>
            <a:pPr>
              <a:buNone/>
            </a:pPr>
            <a:r>
              <a:rPr lang="ru-RU" sz="4300" dirty="0">
                <a:solidFill>
                  <a:srgbClr val="000000"/>
                </a:solidFill>
                <a:latin typeface="Times New Roman" panose="02020603050405020304" pitchFamily="18" charset="0"/>
              </a:rPr>
              <a:t>· Сфера социальных отношений</a:t>
            </a:r>
          </a:p>
          <a:p>
            <a:pPr>
              <a:buNone/>
            </a:pPr>
            <a:r>
              <a:rPr lang="ru-RU" sz="4300" dirty="0">
                <a:solidFill>
                  <a:srgbClr val="000000"/>
                </a:solidFill>
                <a:latin typeface="Times New Roman" panose="02020603050405020304" pitchFamily="18" charset="0"/>
              </a:rPr>
              <a:t>4. Разрабатывая темы недель по календарю праздников, знаменательных дат и событий осуществлялся подбор дат для реализации Содержания по этим разделам работы образовательной области Социально-коммуникативное развитие.</a:t>
            </a:r>
          </a:p>
          <a:p>
            <a:pPr>
              <a:buNone/>
            </a:pPr>
            <a:r>
              <a:rPr lang="ru-RU" sz="4300" dirty="0">
                <a:solidFill>
                  <a:srgbClr val="000000"/>
                </a:solidFill>
                <a:latin typeface="Times New Roman" panose="02020603050405020304" pitchFamily="18" charset="0"/>
              </a:rPr>
              <a:t>5. Раздел Формирование основ гражданственности и патриотизма также тесно связано с образовательной областью Познавательное развитие по разделам работы: Окружающий мир и Природа.</a:t>
            </a:r>
          </a:p>
          <a:p>
            <a:pPr>
              <a:buNone/>
            </a:pPr>
            <a:r>
              <a:rPr lang="ru-RU" sz="4300" dirty="0">
                <a:solidFill>
                  <a:srgbClr val="000000"/>
                </a:solidFill>
                <a:latin typeface="Times New Roman" panose="02020603050405020304" pitchFamily="18" charset="0"/>
              </a:rPr>
              <a:t>6. Основу КТП составили разделы по образовательной деятельности:</a:t>
            </a:r>
          </a:p>
          <a:p>
            <a:pPr>
              <a:buNone/>
            </a:pPr>
            <a:r>
              <a:rPr lang="ru-RU" sz="4300" dirty="0">
                <a:solidFill>
                  <a:srgbClr val="000000"/>
                </a:solidFill>
                <a:latin typeface="Times New Roman" panose="02020603050405020304" pitchFamily="18" charset="0"/>
              </a:rPr>
              <a:t>· Формирование основ гражданственности и патриотизма</a:t>
            </a:r>
          </a:p>
          <a:p>
            <a:pPr>
              <a:buNone/>
            </a:pPr>
            <a:r>
              <a:rPr lang="ru-RU" sz="4300" dirty="0">
                <a:solidFill>
                  <a:srgbClr val="000000"/>
                </a:solidFill>
                <a:latin typeface="Times New Roman" panose="02020603050405020304" pitchFamily="18" charset="0"/>
              </a:rPr>
              <a:t>· Окружающий мир</a:t>
            </a:r>
          </a:p>
          <a:p>
            <a:pPr>
              <a:buNone/>
            </a:pPr>
            <a:r>
              <a:rPr lang="ru-RU" sz="4300" dirty="0">
                <a:solidFill>
                  <a:srgbClr val="000000"/>
                </a:solidFill>
                <a:latin typeface="Times New Roman" panose="02020603050405020304" pitchFamily="18" charset="0"/>
              </a:rPr>
              <a:t>· Природа</a:t>
            </a:r>
          </a:p>
          <a:p>
            <a:pPr marL="0" indent="0">
              <a:buNone/>
            </a:pPr>
            <a:r>
              <a:rPr lang="ru-RU" sz="43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>
              <a:buNone/>
            </a:pP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buNone/>
            </a:pP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buNone/>
            </a:pPr>
            <a:endParaRPr lang="ru-RU" sz="33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962780C1-1BED-4CFB-BE1D-76963FD06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6630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77ABCF8B-5FAA-1208-4541-CBA9D4911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="" xmlns:a16="http://schemas.microsoft.com/office/drawing/2014/main" id="{56CE3A86-089E-B0E6-F2A8-514D330A0E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599534"/>
              </p:ext>
            </p:extLst>
          </p:nvPr>
        </p:nvGraphicFramePr>
        <p:xfrm>
          <a:off x="0" y="0"/>
          <a:ext cx="9143996" cy="45162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4719">
                  <a:extLst>
                    <a:ext uri="{9D8B030D-6E8A-4147-A177-3AD203B41FA5}">
                      <a16:colId xmlns="" xmlns:a16="http://schemas.microsoft.com/office/drawing/2014/main" val="1658500628"/>
                    </a:ext>
                  </a:extLst>
                </a:gridCol>
                <a:gridCol w="895146">
                  <a:extLst>
                    <a:ext uri="{9D8B030D-6E8A-4147-A177-3AD203B41FA5}">
                      <a16:colId xmlns="" xmlns:a16="http://schemas.microsoft.com/office/drawing/2014/main" val="3681740695"/>
                    </a:ext>
                  </a:extLst>
                </a:gridCol>
                <a:gridCol w="965100">
                  <a:extLst>
                    <a:ext uri="{9D8B030D-6E8A-4147-A177-3AD203B41FA5}">
                      <a16:colId xmlns="" xmlns:a16="http://schemas.microsoft.com/office/drawing/2014/main" val="326927143"/>
                    </a:ext>
                  </a:extLst>
                </a:gridCol>
                <a:gridCol w="877815">
                  <a:extLst>
                    <a:ext uri="{9D8B030D-6E8A-4147-A177-3AD203B41FA5}">
                      <a16:colId xmlns="" xmlns:a16="http://schemas.microsoft.com/office/drawing/2014/main" val="971397149"/>
                    </a:ext>
                  </a:extLst>
                </a:gridCol>
                <a:gridCol w="1140912">
                  <a:extLst>
                    <a:ext uri="{9D8B030D-6E8A-4147-A177-3AD203B41FA5}">
                      <a16:colId xmlns="" xmlns:a16="http://schemas.microsoft.com/office/drawing/2014/main" val="279125106"/>
                    </a:ext>
                  </a:extLst>
                </a:gridCol>
                <a:gridCol w="1579197">
                  <a:extLst>
                    <a:ext uri="{9D8B030D-6E8A-4147-A177-3AD203B41FA5}">
                      <a16:colId xmlns="" xmlns:a16="http://schemas.microsoft.com/office/drawing/2014/main" val="182081703"/>
                    </a:ext>
                  </a:extLst>
                </a:gridCol>
                <a:gridCol w="965100">
                  <a:extLst>
                    <a:ext uri="{9D8B030D-6E8A-4147-A177-3AD203B41FA5}">
                      <a16:colId xmlns="" xmlns:a16="http://schemas.microsoft.com/office/drawing/2014/main" val="1722852402"/>
                    </a:ext>
                  </a:extLst>
                </a:gridCol>
                <a:gridCol w="1228814">
                  <a:extLst>
                    <a:ext uri="{9D8B030D-6E8A-4147-A177-3AD203B41FA5}">
                      <a16:colId xmlns="" xmlns:a16="http://schemas.microsoft.com/office/drawing/2014/main" val="3309128978"/>
                    </a:ext>
                  </a:extLst>
                </a:gridCol>
                <a:gridCol w="877193">
                  <a:extLst>
                    <a:ext uri="{9D8B030D-6E8A-4147-A177-3AD203B41FA5}">
                      <a16:colId xmlns="" xmlns:a16="http://schemas.microsoft.com/office/drawing/2014/main" val="4153353526"/>
                    </a:ext>
                  </a:extLst>
                </a:gridCol>
              </a:tblGrid>
              <a:tr h="1409995">
                <a:tc gridSpan="9">
                  <a:txBody>
                    <a:bodyPr/>
                    <a:lstStyle/>
                    <a:p>
                      <a:pPr marL="21590">
                        <a:lnSpc>
                          <a:spcPts val="1200"/>
                        </a:lnSpc>
                        <a:buNone/>
                      </a:pPr>
                      <a:r>
                        <a:rPr lang="ru-RU" sz="1000" dirty="0">
                          <a:effectLst/>
                        </a:rPr>
                        <a:t>Месяц: Сентябрь</a:t>
                      </a:r>
                    </a:p>
                    <a:p>
                      <a:pPr marL="21590">
                        <a:lnSpc>
                          <a:spcPts val="1200"/>
                        </a:lnSpc>
                        <a:buNone/>
                      </a:pPr>
                      <a:r>
                        <a:rPr lang="ru-RU" sz="1000" dirty="0">
                          <a:effectLst/>
                        </a:rPr>
                        <a:t>События Календарного плана воспитательной работы : 1 сентября – День знаний, 8 сентября – Международный день распространения грамотности, 27 сентября – День воспитателя и всех дошкольных работников.</a:t>
                      </a:r>
                    </a:p>
                    <a:p>
                      <a:pPr marL="21590">
                        <a:lnSpc>
                          <a:spcPts val="1200"/>
                        </a:lnSpc>
                        <a:buNone/>
                      </a:pPr>
                      <a:r>
                        <a:rPr lang="ru-RU" sz="1000" dirty="0">
                          <a:effectLst/>
                        </a:rPr>
                        <a:t>Недели: </a:t>
                      </a:r>
                    </a:p>
                    <a:p>
                      <a:pPr marL="21590">
                        <a:lnSpc>
                          <a:spcPts val="1200"/>
                        </a:lnSpc>
                        <a:buNone/>
                      </a:pPr>
                      <a:r>
                        <a:rPr lang="ru-RU" sz="1000" dirty="0">
                          <a:effectLst/>
                        </a:rPr>
                        <a:t>1 неделя: «Скоро в школу» 01.09. - 05.09.</a:t>
                      </a:r>
                    </a:p>
                    <a:p>
                      <a:pPr marL="21590">
                        <a:lnSpc>
                          <a:spcPts val="1200"/>
                        </a:lnSpc>
                        <a:buNone/>
                      </a:pPr>
                      <a:r>
                        <a:rPr lang="ru-RU" sz="1000" dirty="0">
                          <a:effectLst/>
                        </a:rPr>
                        <a:t>2 неделя: «Наш любимый детский сад»(профессии/игрушки)» 08.09–12.09. </a:t>
                      </a:r>
                    </a:p>
                    <a:p>
                      <a:pPr marL="21590">
                        <a:lnSpc>
                          <a:spcPts val="1200"/>
                        </a:lnSpc>
                        <a:buNone/>
                      </a:pPr>
                      <a:r>
                        <a:rPr lang="ru-RU" sz="1000" dirty="0">
                          <a:effectLst/>
                        </a:rPr>
                        <a:t>3 неделя: «Ходит осень по дорожкам» сезонные изменения/ деревья и кусты» 15.09. - 19.09.</a:t>
                      </a:r>
                    </a:p>
                    <a:p>
                      <a:pPr marL="21590">
                        <a:lnSpc>
                          <a:spcPts val="1200"/>
                        </a:lnSpc>
                        <a:buNone/>
                      </a:pPr>
                      <a:r>
                        <a:rPr lang="ru-RU" sz="1000" dirty="0">
                          <a:effectLst/>
                        </a:rPr>
                        <a:t>4 неделя: «Детский сад у нас хорош – лучше сада не найдешь!»</a:t>
                      </a:r>
                    </a:p>
                    <a:p>
                      <a:pPr marL="21590">
                        <a:lnSpc>
                          <a:spcPts val="1200"/>
                        </a:lnSpc>
                        <a:buNone/>
                      </a:pPr>
                      <a:r>
                        <a:rPr lang="ru-RU" sz="700" dirty="0">
                          <a:effectLst/>
                        </a:rPr>
                        <a:t> </a:t>
                      </a:r>
                      <a:endParaRPr lang="ru-RU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51295708"/>
                  </a:ext>
                </a:extLst>
              </a:tr>
              <a:tr h="15915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600" dirty="0">
                          <a:effectLst/>
                        </a:rPr>
                        <a:t>Недели</a:t>
                      </a:r>
                      <a:endParaRPr lang="ru-RU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Тема недели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Образовательные области/ Подраздел образовательной области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Тема занятия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Содержание образовательной деятельности (обучения и воспитания)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Культурные (культурно-образовательные) практики (форма организации деятельности детей, инициируемая ,организуемые и направляемая воспитывающими взрослыми).</a:t>
                      </a: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Подготовка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РППС\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Воспитывающее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Пространство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 (Наполнение центров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 активности)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Отметка о выполнении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/ (дата проведения, </a:t>
                      </a:r>
                      <a:r>
                        <a:rPr lang="ru-RU" sz="1000" dirty="0" err="1">
                          <a:effectLst/>
                        </a:rPr>
                        <a:t>индивидуаль</a:t>
                      </a:r>
                      <a:r>
                        <a:rPr lang="ru-RU" sz="1000" dirty="0">
                          <a:effectLst/>
                        </a:rPr>
                        <a:t> ная работа, качество проведения)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Примечание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extLst>
                  <a:ext uri="{0D108BD9-81ED-4DB2-BD59-A6C34878D82A}">
                    <a16:rowId xmlns="" xmlns:a16="http://schemas.microsoft.com/office/drawing/2014/main" val="4223372976"/>
                  </a:ext>
                </a:extLst>
              </a:tr>
              <a:tr h="2138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600">
                          <a:effectLst/>
                        </a:rPr>
                        <a:t>1 неделя</a:t>
                      </a: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>
                          <a:effectLst/>
                        </a:rPr>
                        <a:t>День знаний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>
                          <a:effectLst/>
                        </a:rPr>
                        <a:t>Детский сад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>
                          <a:effectLst/>
                        </a:rPr>
                        <a:t>Социально-коммуникатиная 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>
                          <a:effectLst/>
                        </a:rPr>
                        <a:t>Детский сад, второй дом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>
                          <a:effectLst/>
                        </a:rPr>
                        <a:t>Знакомство с правилами поведения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Беседы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Игры-ситуации, экскурсии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600" dirty="0">
                          <a:effectLst/>
                        </a:rPr>
                        <a:t> </a:t>
                      </a:r>
                      <a:endParaRPr lang="ru-RU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extLst>
                  <a:ext uri="{0D108BD9-81ED-4DB2-BD59-A6C34878D82A}">
                    <a16:rowId xmlns="" xmlns:a16="http://schemas.microsoft.com/office/drawing/2014/main" val="3931304640"/>
                  </a:ext>
                </a:extLst>
              </a:tr>
              <a:tr h="3431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>
                          <a:effectLst/>
                        </a:rPr>
                        <a:t>Познавательная 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extLst>
                  <a:ext uri="{0D108BD9-81ED-4DB2-BD59-A6C34878D82A}">
                    <a16:rowId xmlns="" xmlns:a16="http://schemas.microsoft.com/office/drawing/2014/main" val="4225442741"/>
                  </a:ext>
                </a:extLst>
              </a:tr>
              <a:tr h="3813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>
                          <a:effectLst/>
                        </a:rPr>
                        <a:t>Художественно-эстетическая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Рисуем детский сад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extLst>
                  <a:ext uri="{0D108BD9-81ED-4DB2-BD59-A6C34878D82A}">
                    <a16:rowId xmlns="" xmlns:a16="http://schemas.microsoft.com/office/drawing/2014/main" val="4072509433"/>
                  </a:ext>
                </a:extLst>
              </a:tr>
              <a:tr h="97189">
                <a:tc gridSpan="9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600" dirty="0">
                          <a:effectLst/>
                        </a:rPr>
                        <a:t> </a:t>
                      </a:r>
                      <a:endParaRPr lang="ru-RU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76" marR="3877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39799949"/>
                  </a:ext>
                </a:extLst>
              </a:tr>
            </a:tbl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="" xmlns:a16="http://schemas.microsoft.com/office/drawing/2014/main" id="{13F8773D-E90E-60FE-D98F-4ED2742C0D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077728"/>
              </p:ext>
            </p:extLst>
          </p:nvPr>
        </p:nvGraphicFramePr>
        <p:xfrm>
          <a:off x="-31826" y="4441676"/>
          <a:ext cx="9175826" cy="23041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16673">
                  <a:extLst>
                    <a:ext uri="{9D8B030D-6E8A-4147-A177-3AD203B41FA5}">
                      <a16:colId xmlns="" xmlns:a16="http://schemas.microsoft.com/office/drawing/2014/main" val="3665023105"/>
                    </a:ext>
                  </a:extLst>
                </a:gridCol>
                <a:gridCol w="5459153">
                  <a:extLst>
                    <a:ext uri="{9D8B030D-6E8A-4147-A177-3AD203B41FA5}">
                      <a16:colId xmlns="" xmlns:a16="http://schemas.microsoft.com/office/drawing/2014/main" val="3641288594"/>
                    </a:ext>
                  </a:extLst>
                </a:gridCol>
              </a:tblGrid>
              <a:tr h="6439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dirty="0" err="1">
                          <a:effectLst/>
                        </a:rPr>
                        <a:t>Взаимодействие</a:t>
                      </a:r>
                      <a:r>
                        <a:rPr lang="en-US" sz="1000" dirty="0">
                          <a:effectLst/>
                        </a:rPr>
                        <a:t> с </a:t>
                      </a:r>
                      <a:r>
                        <a:rPr lang="en-US" sz="1000" dirty="0" err="1">
                          <a:effectLst/>
                        </a:rPr>
                        <a:t>родительской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en-US" sz="1000" dirty="0" err="1">
                          <a:effectLst/>
                        </a:rPr>
                        <a:t>общественностью</a:t>
                      </a:r>
                      <a:r>
                        <a:rPr lang="en-US" sz="1000" dirty="0">
                          <a:effectLst/>
                        </a:rPr>
                        <a:t>: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Интерактивная экскурсия для родителей. Дети выступают в роли экскурсовода, рассказывают о помещениях сада)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980604845"/>
                  </a:ext>
                </a:extLst>
              </a:tr>
              <a:tr h="2576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</a:rPr>
                        <a:t>Взаимодействие с социальными партнерами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459984167"/>
                  </a:ext>
                </a:extLst>
              </a:tr>
              <a:tr h="14025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>
                          <a:effectLst/>
                        </a:rPr>
                        <a:t>Мероприятиями в конце каждой тематической недели. Примерный продукт недели: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Семейный проект «Где мы летом побывали, что увидели, узнали»).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Выставка-презентация детских работ (Рисунки, макеты группы, фотоальбомы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dirty="0">
                          <a:effectLst/>
                        </a:rPr>
                        <a:t>Квест «Секреты детского сада поиск сокровищ (символических медалей) в разных уголках сада…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573035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96133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="" xmlns:a16="http://schemas.microsoft.com/office/drawing/2014/main" id="{FB648FA8-BAF4-FB46-3817-2EAB68FA8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EBEAA9B-0CD2-346F-769F-BEDC8FD5C4E4}"/>
              </a:ext>
            </a:extLst>
          </p:cNvPr>
          <p:cNvSpPr txBox="1"/>
          <p:nvPr/>
        </p:nvSpPr>
        <p:spPr>
          <a:xfrm>
            <a:off x="323528" y="625252"/>
            <a:ext cx="8496944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Понятие «культурные (культурно-образовательные) практики</a:t>
            </a:r>
            <a:r>
              <a:rPr lang="ru-RU" dirty="0"/>
              <a:t>» является достаточно новым для отечественной педагогики. Но оно весьма активно научно и методически обсуждается в последнее время на разных образовательных уровнях (Т. Б. Алексеева, Н. Б. Крылова, С. В. Масловская, А. В. Шилова и др.). Наиболее полное обоснование термин получил в работах </a:t>
            </a:r>
            <a:r>
              <a:rPr lang="ru-RU" dirty="0" err="1"/>
              <a:t>Наты</a:t>
            </a:r>
            <a:r>
              <a:rPr lang="ru-RU" dirty="0"/>
              <a:t> Борисовны Крыловой. С точки зрения Н. Б. Крыловой, культурные практики дошкольника - это обычные для ребенка этого возраста (привычные, повседневные) способы самостоятельной деятельности, а также апробация (постоянные и единичные пробы) новых способов и форм деятельности (т.е. творчество) и поведения в целях удовлетворения разнообразных потребностей и интересов. «Практика ребенка становится культурной, - подчеркивает Н. Б. Крылова, - ...когда она открывает возможности для его личной инициативы, осмысления его повседневного опыта и создания собственных артефактов, образцов и творческих продуктов деятельности на основе осваиваемых культурных норм (где культура - сущностное качество любой формы деятельности)». </a:t>
            </a:r>
          </a:p>
          <a:p>
            <a:r>
              <a:rPr lang="ru-RU" dirty="0"/>
              <a:t>Культурно-образовательные </a:t>
            </a:r>
            <a:r>
              <a:rPr lang="ru-RU" b="1" dirty="0">
                <a:solidFill>
                  <a:srgbClr val="C00000"/>
                </a:solidFill>
              </a:rPr>
              <a:t>практики - «целенаправленный образовательный процесс, ориентированный </a:t>
            </a:r>
            <a:r>
              <a:rPr lang="ru-RU" dirty="0"/>
              <a:t>на освоение социокультурного опыта и отвечающий потребностям ребенка» (Е. Н. Коробкова).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9311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CC27D550-6F18-ACF9-2653-3BEC1CFB8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sp>
        <p:nvSpPr>
          <p:cNvPr id="10" name="Заголовок 9">
            <a:extLst>
              <a:ext uri="{FF2B5EF4-FFF2-40B4-BE49-F238E27FC236}">
                <a16:creationId xmlns="" xmlns:a16="http://schemas.microsoft.com/office/drawing/2014/main" id="{8E1F3761-894E-F7E3-A57A-098353DAEF1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8229600" cy="952500"/>
          </a:xfrm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Совместная деятельность взрослого и детей с учетом интеграции образовательных областей (групповая и индивидуальная работа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" name="Текст 10">
            <a:extLst>
              <a:ext uri="{FF2B5EF4-FFF2-40B4-BE49-F238E27FC236}">
                <a16:creationId xmlns="" xmlns:a16="http://schemas.microsoft.com/office/drawing/2014/main" id="{DF00F91F-1746-F8D7-3C65-30B10AC6B100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1292225"/>
            <a:ext cx="4075113" cy="23574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sz="9600" b="0" dirty="0">
              <a:solidFill>
                <a:srgbClr val="C00000"/>
              </a:solidFill>
            </a:endParaRPr>
          </a:p>
          <a:p>
            <a:r>
              <a:rPr lang="ru-RU" sz="64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1-ая половина дня</a:t>
            </a:r>
            <a:endParaRPr lang="ru-RU" sz="6400" b="0" dirty="0">
              <a:solidFill>
                <a:srgbClr val="C00000"/>
              </a:solidFill>
            </a:endParaRPr>
          </a:p>
          <a:p>
            <a:r>
              <a:rPr lang="ru-RU" sz="6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 детей в природе, тематическом уголке. </a:t>
            </a:r>
            <a:r>
              <a:rPr lang="ru-RU" sz="6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Логоритмические</a:t>
            </a:r>
            <a:r>
              <a:rPr lang="ru-RU" sz="6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упражнения, пальчиковая гимнастика. Наблюдения. Подвижные игры. Работа по ПДД, ОБЖ. </a:t>
            </a:r>
          </a:p>
          <a:p>
            <a:r>
              <a:rPr lang="ru-RU" sz="6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Свободные, совместные со взрослыми игры </a:t>
            </a:r>
          </a:p>
          <a:p>
            <a:r>
              <a:rPr lang="ru-RU" sz="6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Прогулка Наблюдения Труд в природе, тематическом уголке</a:t>
            </a:r>
          </a:p>
          <a:p>
            <a:endParaRPr lang="ru-RU" sz="1800" dirty="0"/>
          </a:p>
          <a:p>
            <a:endParaRPr lang="ru-RU" sz="1400" dirty="0"/>
          </a:p>
          <a:p>
            <a:endParaRPr lang="ru-RU" sz="1400" dirty="0"/>
          </a:p>
          <a:p>
            <a:endParaRPr lang="ru-RU" sz="1400" dirty="0"/>
          </a:p>
          <a:p>
            <a:endParaRPr lang="ru-RU" sz="1400" dirty="0"/>
          </a:p>
        </p:txBody>
      </p:sp>
      <p:sp>
        <p:nvSpPr>
          <p:cNvPr id="12" name="Объект 11">
            <a:extLst>
              <a:ext uri="{FF2B5EF4-FFF2-40B4-BE49-F238E27FC236}">
                <a16:creationId xmlns="" xmlns:a16="http://schemas.microsoft.com/office/drawing/2014/main" id="{5C61B57A-12B1-EECC-71E0-A900D5EE7463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747713" y="4157663"/>
            <a:ext cx="8396287" cy="14414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амостоятельная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детей в игровых уголках. Сюжетно-ролевые игры.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Малосюжетные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игры. Художественная Деятельность.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Изодеятельность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Конструирование. Дидактические игры Театрализованные игры. Трудовая деятельность. Прослушивание музыкальных произведений. Развлечения и досуги, викторины</a:t>
            </a:r>
          </a:p>
        </p:txBody>
      </p:sp>
      <p:sp>
        <p:nvSpPr>
          <p:cNvPr id="14" name="Объект 13">
            <a:extLst>
              <a:ext uri="{FF2B5EF4-FFF2-40B4-BE49-F238E27FC236}">
                <a16:creationId xmlns="" xmlns:a16="http://schemas.microsoft.com/office/drawing/2014/main" id="{EAECD3AA-CB2B-C63F-0B59-E5AA8F448D54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4824413" y="1292225"/>
            <a:ext cx="4319587" cy="23574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ru-RU" sz="2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2-ая половина дня</a:t>
            </a:r>
          </a:p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Игры (дидактические, музыкально-хороводные, настольно-печатные, словесные, игры с конструктором) Занятия по рисованию, лепке, конструированию, труду (планируются по подгруппам) Труд детей в природе,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логоритмические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упражнения, артикуляционная, пальчиковая гимнастика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C9E2F5D-BF22-512A-E73D-981E8F238524}"/>
              </a:ext>
            </a:extLst>
          </p:cNvPr>
          <p:cNvSpPr txBox="1"/>
          <p:nvPr/>
        </p:nvSpPr>
        <p:spPr>
          <a:xfrm>
            <a:off x="457200" y="-6735193"/>
            <a:ext cx="6400800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СЕНТЯ</a:t>
            </a:r>
          </a:p>
        </p:txBody>
      </p:sp>
    </p:spTree>
    <p:extLst>
      <p:ext uri="{BB962C8B-B14F-4D97-AF65-F5344CB8AC3E}">
        <p14:creationId xmlns:p14="http://schemas.microsoft.com/office/powerpoint/2010/main" val="4047450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684EB39-7CE4-A51A-1CDD-420FA9FE4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E5C72BE-75B7-61E8-C4A2-858B01ACC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37220"/>
            <a:ext cx="8229600" cy="47679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С 1 марта 2025 года вступил в силу </a:t>
            </a:r>
            <a:r>
              <a:rPr lang="ru-RU" b="1" dirty="0"/>
              <a:t>Приказ Минпросвещения РФ № 779 от 06.11.2024</a:t>
            </a:r>
            <a:r>
              <a:rPr lang="ru-RU" dirty="0"/>
              <a:t>, утвердивший </a:t>
            </a:r>
            <a:r>
              <a:rPr lang="ru-RU" i="1" dirty="0"/>
              <a:t>перечень документов, которые обязаны вести педагоги</a:t>
            </a:r>
            <a:r>
              <a:rPr lang="ru-RU" dirty="0"/>
              <a:t> при реализации основных общеобразовательных и СПО-программ.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Казалось </a:t>
            </a:r>
            <a:r>
              <a:rPr lang="ru-RU" dirty="0"/>
              <a:t>бы — очередной нормативный акт. Но не всё так просто: документ действительно </a:t>
            </a:r>
            <a:r>
              <a:rPr lang="ru-RU" i="1" dirty="0"/>
              <a:t>снижает бюрократическую нагрузку</a:t>
            </a:r>
            <a:r>
              <a:rPr lang="ru-RU" dirty="0"/>
              <a:t> и проливает свет на вечный вопрос: что воспитатель </a:t>
            </a:r>
            <a:r>
              <a:rPr lang="ru-RU" i="1" dirty="0"/>
              <a:t>должен</a:t>
            </a:r>
            <a:r>
              <a:rPr lang="ru-RU" dirty="0"/>
              <a:t> вести, а что </a:t>
            </a:r>
            <a:r>
              <a:rPr lang="ru-RU" i="1" dirty="0"/>
              <a:t>может забыть с чистой совестью</a:t>
            </a:r>
            <a:r>
              <a:rPr lang="ru-RU" dirty="0"/>
              <a:t>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F16470B-E3EC-73F2-C71D-A57EEE5CA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4737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="" xmlns:a16="http://schemas.microsoft.com/office/drawing/2014/main" id="{56850B14-97DC-8E12-EDFF-14738DEF7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Кого затрагивает новый порядок документооборота?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4490BB36-2D05-5266-653D-35BAF2CE188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В первую очередь — </a:t>
            </a:r>
            <a:r>
              <a:rPr lang="ru-RU" b="1" dirty="0"/>
              <a:t>воспитателей</a:t>
            </a:r>
            <a:r>
              <a:rPr lang="ru-RU" dirty="0"/>
              <a:t>, которые </a:t>
            </a:r>
            <a:r>
              <a:rPr lang="ru-RU" b="1" dirty="0"/>
              <a:t>реализуют образовательные программы в детском саду</a:t>
            </a:r>
            <a:r>
              <a:rPr lang="ru-RU" dirty="0"/>
              <a:t>. Именно для них закреплена обязанность вести определённый минимум документации.</a:t>
            </a:r>
          </a:p>
          <a:p>
            <a:endParaRPr lang="ru-RU" dirty="0"/>
          </a:p>
        </p:txBody>
      </p:sp>
      <p:sp>
        <p:nvSpPr>
          <p:cNvPr id="7" name="Объект 6">
            <a:extLst>
              <a:ext uri="{FF2B5EF4-FFF2-40B4-BE49-F238E27FC236}">
                <a16:creationId xmlns="" xmlns:a16="http://schemas.microsoft.com/office/drawing/2014/main" id="{C350FB91-792D-0FF6-193C-E7A6BD95E09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/>
              <a:t>Не подпадают под действие приказа № 779</a:t>
            </a:r>
            <a:r>
              <a:rPr lang="ru-RU" dirty="0"/>
              <a:t>:</a:t>
            </a:r>
          </a:p>
          <a:p>
            <a:r>
              <a:rPr lang="ru-RU" dirty="0"/>
              <a:t>инструкторы по физической культуре;</a:t>
            </a:r>
          </a:p>
          <a:p>
            <a:r>
              <a:rPr lang="ru-RU" dirty="0"/>
              <a:t>музыкальные руководители;</a:t>
            </a:r>
          </a:p>
          <a:p>
            <a:r>
              <a:rPr lang="ru-RU" dirty="0"/>
              <a:t>логопеды, дефектологи, педагоги-психологи, тьюторы;</a:t>
            </a:r>
          </a:p>
          <a:p>
            <a:r>
              <a:rPr lang="ru-RU" dirty="0"/>
              <a:t>сотрудники, обеспечивающие только присмотр и уход (помощники воспитателей и др.).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B50C690B-3E45-FF16-EC9E-7737D7D51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5038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940AE29-1B8A-7568-52AF-CE6410FBD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/>
              <a:t/>
            </a:r>
            <a:br>
              <a:rPr lang="ru-RU" sz="2700" dirty="0"/>
            </a:br>
            <a:r>
              <a:rPr lang="ru-RU" sz="2700" b="1" dirty="0">
                <a:solidFill>
                  <a:srgbClr val="FF0000"/>
                </a:solidFill>
              </a:rPr>
              <a:t>Сколько и какие документы теперь нужно оформлять?</a:t>
            </a:r>
            <a:br>
              <a:rPr lang="ru-RU" sz="2700" b="1" dirty="0">
                <a:solidFill>
                  <a:srgbClr val="FF0000"/>
                </a:solidFill>
              </a:rPr>
            </a:br>
            <a:r>
              <a:rPr lang="ru-RU" sz="2700" b="1" dirty="0">
                <a:solidFill>
                  <a:srgbClr val="FF0000"/>
                </a:solidFill>
              </a:rPr>
              <a:t>По факту</a:t>
            </a:r>
            <a:r>
              <a:rPr lang="ru-RU" sz="2700" dirty="0"/>
              <a:t> — </a:t>
            </a:r>
            <a:r>
              <a:rPr lang="ru-RU" sz="2700" b="1" dirty="0"/>
              <a:t>два</a:t>
            </a:r>
            <a:r>
              <a:rPr lang="ru-RU" sz="2700" dirty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E1BDB36-32CA-C500-BA2D-A3E3F526DD5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Журнал посещаемости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Содержит информацию о присутствии и причинах отсутствия каждого ребёнка. Оформляется в произвольной табличной форме (по строкам — воспитанники, по столбцам — дни месяца).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3AEC0EA0-1A5D-942D-FBEC-88FE991427C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Календарно-тематический план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Это не список мероприятий на каждый день. Это — планирование тем в соответствии с направлениями развития ребёнка и примерными сроками. По сути, это стратегическая </a:t>
            </a:r>
            <a:r>
              <a:rPr lang="ru-RU" dirty="0">
                <a:solidFill>
                  <a:srgbClr val="FF0000"/>
                </a:solidFill>
              </a:rPr>
              <a:t>«дорожная карта» учебного года.</a:t>
            </a:r>
          </a:p>
          <a:p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3BD6008C-4CA5-6306-F0D5-7EA0C7E23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2271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A750063D-1DAA-F387-765D-D0AB37EF4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5C596F8-6FE0-9891-E032-3E659702833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8229600" cy="4069060"/>
          </a:xfrm>
        </p:spPr>
        <p:txBody>
          <a:bodyPr>
            <a:normAutofit/>
          </a:bodyPr>
          <a:lstStyle/>
          <a:p>
            <a:r>
              <a:rPr lang="ru-RU" dirty="0"/>
              <a:t>.</a:t>
            </a:r>
            <a:br>
              <a:rPr lang="ru-RU" dirty="0"/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2026 г. возобновляются проверки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свете грядущих проверок КТП является единственным документом, который доказывает, что воспитатель реально реализует ФОП ДО в практике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78658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4254509-8AEA-A907-4C5C-5B7A8CBDB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Кто утверждает форму документации?</a:t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0B0BF8C-2A45-1D5A-E4A6-4D7376D4A4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9512" y="1333500"/>
            <a:ext cx="4248472" cy="3771636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Вы будете удивлены — </a:t>
            </a:r>
            <a:r>
              <a:rPr lang="ru-RU" b="1" dirty="0"/>
              <a:t>само ДОО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На основании части 1 статьи 28 Федерального закона № 273-ФЗ, организация обладает </a:t>
            </a:r>
            <a:r>
              <a:rPr lang="ru-RU" b="1" dirty="0"/>
              <a:t>автономией</a:t>
            </a:r>
            <a:r>
              <a:rPr lang="ru-RU" dirty="0"/>
              <a:t>. Это значит, что она может утвердить свою форму журнала посещаемости, календарного плана и даже... методичек (если не противоречит закону, конечно).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4FA931A5-0DB8-F7BF-7F98-E928FB819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27984" y="1333500"/>
            <a:ext cx="4392488" cy="3771636"/>
          </a:xfrm>
        </p:spPr>
        <p:txBody>
          <a:bodyPr>
            <a:normAutofit fontScale="85000" lnSpcReduction="20000"/>
          </a:bodyPr>
          <a:lstStyle/>
          <a:p>
            <a:endParaRPr lang="ru-RU" sz="3200" b="1" dirty="0">
              <a:solidFill>
                <a:srgbClr val="FF0000"/>
              </a:solidFill>
            </a:endParaRPr>
          </a:p>
          <a:p>
            <a:endParaRPr lang="ru-RU" sz="3200" b="1" dirty="0">
              <a:solidFill>
                <a:srgbClr val="FF0000"/>
              </a:solidFill>
            </a:endParaRPr>
          </a:p>
          <a:p>
            <a:r>
              <a:rPr lang="ru-RU" sz="3200" b="1" dirty="0">
                <a:solidFill>
                  <a:srgbClr val="FF0000"/>
                </a:solidFill>
              </a:rPr>
              <a:t>Важно: </a:t>
            </a:r>
            <a:r>
              <a:rPr lang="ru-RU" sz="3200" dirty="0"/>
              <a:t>формы этих документов </a:t>
            </a:r>
            <a:r>
              <a:rPr lang="ru-RU" sz="3200" b="1" dirty="0">
                <a:solidFill>
                  <a:srgbClr val="FF0000"/>
                </a:solidFill>
              </a:rPr>
              <a:t>утверждает сама </a:t>
            </a:r>
            <a:r>
              <a:rPr lang="ru-RU" sz="3200" b="1" dirty="0"/>
              <a:t>организация</a:t>
            </a:r>
            <a:r>
              <a:rPr lang="ru-RU" sz="3200" dirty="0"/>
              <a:t>. 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19560088-C53A-B656-DAFC-75BDA5189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6884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DDD5BEC-E3E0-D920-6A98-E84837315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400" b="1" dirty="0"/>
              <a:t>На основании части 1 статьи 28 Федерального закона № 273-ФЗ ДОО вправе самостоятельно разработать и утвердить форму календарно тематического плана</a:t>
            </a:r>
            <a:br>
              <a:rPr lang="ru-RU" sz="1400" b="1" dirty="0"/>
            </a:br>
            <a:endParaRPr lang="ru-RU" sz="14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4D16CA6-24C5-8970-E2DC-63DEE37C051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1. Основой разработки КТП является образовательная программа дошкольного учреждения. </a:t>
            </a:r>
          </a:p>
          <a:p>
            <a:r>
              <a:rPr lang="ru-RU" dirty="0"/>
              <a:t>2. С 01.03.2025 г. по 31.08.2025 корректировка Программы ДО, определение основных подходов к КТП и разработка формы КТП.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63C78C6A-6729-8157-315E-562DA34F708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Решением педагогического совета от 29.08.2025 предусматривается переходный период внедрения КТП в практику работы детского сада с 01.09.2025 – 31.05.2026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438B0946-EE06-E13C-7DDB-5B80E20A8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8082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C3CE78D-E4FE-8EE8-9C6E-0F14B2C0B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2"/>
                </a:solidFill>
              </a:rPr>
              <a:t>Вопросы и корректировка.</a:t>
            </a:r>
            <a:br>
              <a:rPr lang="ru-RU" b="1" dirty="0">
                <a:solidFill>
                  <a:schemeClr val="tx2"/>
                </a:solidFill>
              </a:rPr>
            </a:b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6846861-6495-F7A9-21E5-7968C4A7A40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Когда вы начнете составлять КТП, то неизбежно возникнут вопросы:</a:t>
            </a:r>
          </a:p>
          <a:p>
            <a:r>
              <a:rPr lang="ru-RU" dirty="0"/>
              <a:t>- А если у меня ... ?</a:t>
            </a:r>
          </a:p>
          <a:p>
            <a:r>
              <a:rPr lang="ru-RU" dirty="0"/>
              <a:t>- А что писать в этой графе?</a:t>
            </a:r>
          </a:p>
          <a:p>
            <a:r>
              <a:rPr lang="ru-RU" dirty="0"/>
              <a:t>- Как лучше указать .... ?</a:t>
            </a:r>
          </a:p>
          <a:p>
            <a:r>
              <a:rPr lang="ru-RU" dirty="0"/>
              <a:t>- А что делать, если ... ?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5ACDE288-CB80-D78D-4A55-B543E3CA254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Поэтому  мы будем разбираться в этой непростой теме.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FC23DAE7-3453-85A3-B764-F99B3375E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8728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="" xmlns:a16="http://schemas.microsoft.com/office/drawing/2014/main" id="{ECBDA561-C822-31B6-F962-27534A98F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2400" b="1" dirty="0" smtClean="0">
                <a:solidFill>
                  <a:schemeClr val="tx2"/>
                </a:solidFill>
              </a:rPr>
              <a:t>Месяц</a:t>
            </a:r>
            <a:r>
              <a:rPr lang="ru-RU" sz="2400" b="1" dirty="0">
                <a:solidFill>
                  <a:schemeClr val="tx2"/>
                </a:solidFill>
              </a:rPr>
              <a:t/>
            </a:r>
            <a:br>
              <a:rPr lang="ru-RU" sz="2400" b="1" dirty="0">
                <a:solidFill>
                  <a:schemeClr val="tx2"/>
                </a:solidFill>
              </a:rPr>
            </a:br>
            <a:r>
              <a:rPr lang="ru-RU" sz="2400" b="1" dirty="0">
                <a:solidFill>
                  <a:schemeClr val="tx2"/>
                </a:solidFill>
              </a:rPr>
              <a:t>События  календарного плана воспитательной работы;</a:t>
            </a:r>
            <a:br>
              <a:rPr lang="ru-RU" sz="2400" b="1" dirty="0">
                <a:solidFill>
                  <a:schemeClr val="tx2"/>
                </a:solidFill>
              </a:rPr>
            </a:b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7" name="Объект 6">
            <a:extLst>
              <a:ext uri="{FF2B5EF4-FFF2-40B4-BE49-F238E27FC236}">
                <a16:creationId xmlns="" xmlns:a16="http://schemas.microsoft.com/office/drawing/2014/main" id="{6C3B0EB6-6892-6E19-5D4D-C2F2299AA5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2400" dirty="0"/>
              <a:t>Недели/сроки</a:t>
            </a:r>
          </a:p>
          <a:p>
            <a:r>
              <a:rPr lang="ru-RU" sz="2400" dirty="0"/>
              <a:t>Образовательные области/ подраздел образовательной области</a:t>
            </a:r>
          </a:p>
          <a:p>
            <a:r>
              <a:rPr lang="ru-RU" sz="2400" dirty="0"/>
              <a:t>Тема занятия (литературный источник)</a:t>
            </a:r>
          </a:p>
          <a:p>
            <a:r>
              <a:rPr lang="ru-RU" sz="2400" dirty="0"/>
              <a:t>Содержание образовательной области</a:t>
            </a:r>
          </a:p>
          <a:p>
            <a:r>
              <a:rPr lang="ru-RU" sz="2400" dirty="0"/>
              <a:t>Культурные практики</a:t>
            </a:r>
          </a:p>
          <a:p>
            <a:r>
              <a:rPr lang="ru-RU" sz="2400" dirty="0"/>
              <a:t>Подготовка РППС , воспитывающее пространство (наполнение центров активности)</a:t>
            </a:r>
          </a:p>
          <a:p>
            <a:r>
              <a:rPr lang="ru-RU" sz="2400" dirty="0"/>
              <a:t>Отметка о выполнении</a:t>
            </a:r>
          </a:p>
          <a:p>
            <a:r>
              <a:rPr lang="ru-RU" sz="2400" dirty="0"/>
              <a:t>Примечание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B85B53DD-BEAB-FAA9-335D-CB72251D0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7569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3249</TotalTime>
  <Words>1038</Words>
  <Application>Microsoft Office PowerPoint</Application>
  <PresentationFormat>Экран (16:10)</PresentationFormat>
  <Paragraphs>156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Тема Office</vt:lpstr>
      <vt:lpstr>Презентация PowerPoint</vt:lpstr>
      <vt:lpstr>"</vt:lpstr>
      <vt:lpstr>Кого затрагивает новый порядок документооборота?</vt:lpstr>
      <vt:lpstr> Сколько и какие документы теперь нужно оформлять? По факту — два: </vt:lpstr>
      <vt:lpstr>. С 2026 г. возобновляются проверки Рособрнадзора В свете грядущих проверок КТП является единственным документом, который доказывает, что воспитатель реально реализует ФОП ДО в практике</vt:lpstr>
      <vt:lpstr>Кто утверждает форму документации? </vt:lpstr>
      <vt:lpstr>На основании части 1 статьи 28 Федерального закона № 273-ФЗ ДОО вправе самостоятельно разработать и утвердить форму календарно тематического плана </vt:lpstr>
      <vt:lpstr>Вопросы и корректировка. </vt:lpstr>
      <vt:lpstr>Месяц События  календарного плана воспитательной работы; </vt:lpstr>
      <vt:lpstr>Методические указания к КТП: </vt:lpstr>
      <vt:lpstr>Презентация PowerPoint</vt:lpstr>
      <vt:lpstr>Презентация PowerPoint</vt:lpstr>
      <vt:lpstr>Совместная деятельность взрослого и детей с учетом интеграции образовательных областей (групповая и индивидуальная работа 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Дарья Шахновская</dc:creator>
  <cp:lastModifiedBy>Admin</cp:lastModifiedBy>
  <cp:revision>147</cp:revision>
  <cp:lastPrinted>2020-08-05T08:41:18Z</cp:lastPrinted>
  <dcterms:created xsi:type="dcterms:W3CDTF">2018-10-15T14:05:24Z</dcterms:created>
  <dcterms:modified xsi:type="dcterms:W3CDTF">2025-10-30T12:12:17Z</dcterms:modified>
</cp:coreProperties>
</file>