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4" r:id="rId2"/>
    <p:sldId id="260" r:id="rId3"/>
    <p:sldId id="261" r:id="rId4"/>
    <p:sldId id="262" r:id="rId5"/>
    <p:sldId id="263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59" r:id="rId23"/>
    <p:sldId id="258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-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7DFDCD-2451-4835-B70C-0B05E0133136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A8CFAF-0D18-434D-9F4B-45D8851EBB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773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08BBBD-1305-4DB8-B16E-EA8823CA3BF9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1997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08BBBD-1305-4DB8-B16E-EA8823CA3BF9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5151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08BBBD-1305-4DB8-B16E-EA8823CA3BF9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4636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5805-99E5-4602-8C9A-340F09BF907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70D9-E32E-4F94-89BD-ACD73840F9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40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5805-99E5-4602-8C9A-340F09BF907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70D9-E32E-4F94-89BD-ACD73840F9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512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5805-99E5-4602-8C9A-340F09BF907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70D9-E32E-4F94-89BD-ACD73840F9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388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5805-99E5-4602-8C9A-340F09BF907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70D9-E32E-4F94-89BD-ACD73840F9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8332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5805-99E5-4602-8C9A-340F09BF907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70D9-E32E-4F94-89BD-ACD73840F9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128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5805-99E5-4602-8C9A-340F09BF907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70D9-E32E-4F94-89BD-ACD73840F9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417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5805-99E5-4602-8C9A-340F09BF907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70D9-E32E-4F94-89BD-ACD73840F9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04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5805-99E5-4602-8C9A-340F09BF907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70D9-E32E-4F94-89BD-ACD73840F9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008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5805-99E5-4602-8C9A-340F09BF907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70D9-E32E-4F94-89BD-ACD73840F9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764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5805-99E5-4602-8C9A-340F09BF907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70D9-E32E-4F94-89BD-ACD73840F9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72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65805-99E5-4602-8C9A-340F09BF907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70D9-E32E-4F94-89BD-ACD73840F9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648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65805-99E5-4602-8C9A-340F09BF907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370D9-E32E-4F94-89BD-ACD73840F9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612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3665" y="318255"/>
            <a:ext cx="10972799" cy="18835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109728" tIns="54864" rIns="109728" bIns="54864">
            <a:spAutoFit/>
          </a:bodyPr>
          <a:lstStyle/>
          <a:p>
            <a:pPr algn="ctr"/>
            <a:r>
              <a:rPr lang="ru-RU" sz="3840" b="1" dirty="0">
                <a:solidFill>
                  <a:schemeClr val="tx2"/>
                </a:solidFill>
              </a:rPr>
              <a:t>СООБЩЕНИЕ НА ТЕМУ:</a:t>
            </a:r>
          </a:p>
          <a:p>
            <a:pPr algn="ctr"/>
            <a:r>
              <a:rPr lang="ru-RU" sz="3840" b="1" dirty="0">
                <a:solidFill>
                  <a:schemeClr val="tx2"/>
                </a:solidFill>
              </a:rPr>
              <a:t>«Основные направления взаимодействия с родителями  по ФОП ДО».</a:t>
            </a:r>
          </a:p>
        </p:txBody>
      </p:sp>
      <p:pic>
        <p:nvPicPr>
          <p:cNvPr id="8" name="Picture 2" descr="\\pr.ad.com\Profiles\User_Profiles\shakhnovskaya\Desktop\Логотип конкурса Лучший ЭКОволонтерский отряд\2ce73a6234934b8252719a9307769da7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13" t="327" r="74142"/>
          <a:stretch/>
        </p:blipFill>
        <p:spPr bwMode="auto">
          <a:xfrm rot="5400000">
            <a:off x="3686008" y="-874560"/>
            <a:ext cx="4819983" cy="10972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xtLst/>
        </p:spPr>
      </p:pic>
      <p:sp>
        <p:nvSpPr>
          <p:cNvPr id="3" name="Прямоугольник 2"/>
          <p:cNvSpPr/>
          <p:nvPr/>
        </p:nvSpPr>
        <p:spPr>
          <a:xfrm>
            <a:off x="3306864" y="6414802"/>
            <a:ext cx="5486400" cy="4247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109728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160" b="1" dirty="0">
                <a:solidFill>
                  <a:srgbClr val="002060"/>
                </a:solidFill>
                <a:cs typeface="Times New Roman" panose="02020603050405020304" pitchFamily="18" charset="0"/>
              </a:rPr>
              <a:t>п. Романовка, 2025г</a:t>
            </a:r>
            <a:r>
              <a:rPr lang="ru-RU" altLang="ru-RU" sz="2160" b="1" dirty="0">
                <a:solidFill>
                  <a:schemeClr val="bg1"/>
                </a:solidFill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050064" y="5167167"/>
            <a:ext cx="5486400" cy="8679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defTabSz="109728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88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Коженкова Г.И.,</a:t>
            </a:r>
          </a:p>
          <a:p>
            <a:pPr algn="r" defTabSz="109728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16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старший методист МДОБУ «ДСКВ № 12» </a:t>
            </a:r>
          </a:p>
        </p:txBody>
      </p:sp>
      <p:pic>
        <p:nvPicPr>
          <p:cNvPr id="1026" name="Picture 2" descr="Мультфильм Радостный Лягушка Прыжки Изолированы На Белом Улыбаясь Жаба Прыжков Счастливый Животный Характер - стоковая векторная">
            <a:extLst>
              <a:ext uri="{FF2B5EF4-FFF2-40B4-BE49-F238E27FC236}">
                <a16:creationId xmlns="" xmlns:a16="http://schemas.microsoft.com/office/drawing/2014/main" id="{E1D2EA4B-487C-76EA-8CA3-D901554512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3264" y="1241865"/>
            <a:ext cx="2246650" cy="2246650"/>
          </a:xfrm>
          <a:prstGeom prst="rect">
            <a:avLst/>
          </a:prstGeom>
          <a:effectLst>
            <a:softEdge rad="6350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100852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90FB2C6-33D6-DEF1-DA28-78A9610FB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D8CFA1F8-8CBD-C9B6-D149-50F3D5161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pic>
        <p:nvPicPr>
          <p:cNvPr id="7" name="Picture 2" descr="\\pr.ad.com\Profiles\User_Profiles\shakhnovskaya\Desktop\Логотип конкурса Лучший ЭКОволонтерский отряд\2ce73a6234934b8252719a9307769da7.jpg">
            <a:extLst>
              <a:ext uri="{FF2B5EF4-FFF2-40B4-BE49-F238E27FC236}">
                <a16:creationId xmlns="" xmlns:a16="http://schemas.microsoft.com/office/drawing/2014/main" id="{3F44D39E-A5A2-BFE3-764E-478AE3290E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13" t="327" r="74142"/>
          <a:stretch/>
        </p:blipFill>
        <p:spPr bwMode="auto">
          <a:xfrm>
            <a:off x="609600" y="1"/>
            <a:ext cx="1770787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253B16C6-6816-8D45-946A-1F55EFDC71E7}"/>
              </a:ext>
            </a:extLst>
          </p:cNvPr>
          <p:cNvSpPr/>
          <p:nvPr/>
        </p:nvSpPr>
        <p:spPr>
          <a:xfrm>
            <a:off x="6700867" y="4465915"/>
            <a:ext cx="4666118" cy="4247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ru-RU" sz="2160" dirty="0">
              <a:solidFill>
                <a:srgbClr val="47979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4DF93C7-BB2B-FDC4-5264-640727F97037}"/>
              </a:ext>
            </a:extLst>
          </p:cNvPr>
          <p:cNvSpPr txBox="1"/>
          <p:nvPr/>
        </p:nvSpPr>
        <p:spPr>
          <a:xfrm>
            <a:off x="2553206" y="136524"/>
            <a:ext cx="8900189" cy="142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160" b="1" dirty="0"/>
              <a:t>Взаимодействие должно </a:t>
            </a:r>
            <a:r>
              <a:rPr lang="ru-RU" sz="2160" b="1" dirty="0">
                <a:solidFill>
                  <a:srgbClr val="FF0000"/>
                </a:solidFill>
              </a:rPr>
              <a:t>дополнять, поддерживать и тактично направлять </a:t>
            </a:r>
            <a:r>
              <a:rPr lang="ru-RU" sz="2160" b="1" dirty="0"/>
              <a:t>воспитательные действия родителей (законных представителей) детей младенческого, раннего и дошкольного возрастов. </a:t>
            </a:r>
            <a:endParaRPr lang="ru-RU" sz="2160" dirty="0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2A1DD212-7F4C-8946-DC14-F41DC51F0015}"/>
              </a:ext>
            </a:extLst>
          </p:cNvPr>
          <p:cNvSpPr txBox="1"/>
          <p:nvPr/>
        </p:nvSpPr>
        <p:spPr>
          <a:xfrm>
            <a:off x="2380387" y="1700808"/>
            <a:ext cx="9073008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Основные задачи: </a:t>
            </a:r>
          </a:p>
          <a:p>
            <a:r>
              <a:rPr lang="ru-RU" sz="1920" b="1" dirty="0">
                <a:solidFill>
                  <a:srgbClr val="004E00"/>
                </a:solidFill>
              </a:rPr>
              <a:t>1) информирование родителей </a:t>
            </a:r>
            <a:r>
              <a:rPr lang="ru-RU" sz="1920" dirty="0">
                <a:solidFill>
                  <a:srgbClr val="004E00"/>
                </a:solidFill>
              </a:rPr>
              <a:t>(законных представителей) и общественности относительно целей ДО, общих для всего образовательного пространства Российской Федерации</a:t>
            </a:r>
            <a:r>
              <a:rPr lang="ru-RU" sz="1920" b="1" i="1" dirty="0">
                <a:solidFill>
                  <a:srgbClr val="C00000"/>
                </a:solidFill>
              </a:rPr>
              <a:t>, о мерах господдержки семьям, имеющим детей дошкольного возраста, а также об образовательной программе, реализуемой в ДОО; </a:t>
            </a:r>
          </a:p>
          <a:p>
            <a:r>
              <a:rPr lang="ru-RU" sz="1920" b="1" dirty="0">
                <a:solidFill>
                  <a:schemeClr val="accent5">
                    <a:lumMod val="50000"/>
                  </a:schemeClr>
                </a:solidFill>
              </a:rPr>
              <a:t>2) просвещение родителей </a:t>
            </a:r>
            <a:r>
              <a:rPr lang="ru-RU" sz="1920" dirty="0">
                <a:solidFill>
                  <a:schemeClr val="accent5">
                    <a:lumMod val="50000"/>
                  </a:schemeClr>
                </a:solidFill>
              </a:rPr>
              <a:t>(законных представителей), повышение их правовой, психолого-педагогической компетентности в вопросах охраны и укрепления здоровья, развития и образования детей;</a:t>
            </a:r>
            <a:endParaRPr lang="ru-RU" sz="1920" b="1" dirty="0"/>
          </a:p>
          <a:p>
            <a:r>
              <a:rPr lang="ru-RU" sz="1920" b="1" dirty="0"/>
              <a:t> </a:t>
            </a:r>
            <a:r>
              <a:rPr lang="ru-RU" sz="1920" b="1" dirty="0">
                <a:solidFill>
                  <a:schemeClr val="accent5">
                    <a:lumMod val="50000"/>
                  </a:schemeClr>
                </a:solidFill>
              </a:rPr>
              <a:t>3) способствование развитию ответственного и осознанного родительства </a:t>
            </a:r>
            <a:r>
              <a:rPr lang="ru-RU" sz="1920" dirty="0">
                <a:solidFill>
                  <a:schemeClr val="accent5">
                    <a:lumMod val="50000"/>
                  </a:schemeClr>
                </a:solidFill>
              </a:rPr>
              <a:t>как базовой основы благополучия семьи;</a:t>
            </a:r>
          </a:p>
          <a:p>
            <a:r>
              <a:rPr lang="ru-RU" sz="1920" dirty="0">
                <a:solidFill>
                  <a:srgbClr val="002200"/>
                </a:solidFill>
              </a:rPr>
              <a:t>4) </a:t>
            </a:r>
            <a:r>
              <a:rPr lang="ru-RU" sz="1920" b="1" dirty="0">
                <a:solidFill>
                  <a:srgbClr val="002200"/>
                </a:solidFill>
              </a:rPr>
              <a:t>построение взаимодействия в форме сотрудничества</a:t>
            </a:r>
            <a:r>
              <a:rPr lang="ru-RU" sz="1920" dirty="0">
                <a:solidFill>
                  <a:srgbClr val="002200"/>
                </a:solidFill>
              </a:rPr>
              <a:t> и установления партнёрских отношений с родителями (законными представителями) детей младенческого, раннего и дошкольного возраста для решения образовательных задач; </a:t>
            </a:r>
          </a:p>
          <a:p>
            <a:r>
              <a:rPr lang="ru-RU" sz="1920" dirty="0">
                <a:solidFill>
                  <a:srgbClr val="002200"/>
                </a:solidFill>
              </a:rPr>
              <a:t>5) </a:t>
            </a:r>
            <a:r>
              <a:rPr lang="ru-RU" sz="1920" b="1" dirty="0">
                <a:solidFill>
                  <a:srgbClr val="002200"/>
                </a:solidFill>
              </a:rPr>
              <a:t>вовлечение родителей </a:t>
            </a:r>
            <a:r>
              <a:rPr lang="ru-RU" sz="1920" dirty="0">
                <a:solidFill>
                  <a:srgbClr val="002200"/>
                </a:solidFill>
              </a:rPr>
              <a:t>(законных представителей) в образовательный процесс.</a:t>
            </a:r>
          </a:p>
        </p:txBody>
      </p:sp>
    </p:spTree>
    <p:extLst>
      <p:ext uri="{BB962C8B-B14F-4D97-AF65-F5344CB8AC3E}">
        <p14:creationId xmlns:p14="http://schemas.microsoft.com/office/powerpoint/2010/main" val="2648357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61930" y="144655"/>
            <a:ext cx="6826358" cy="38779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ru-RU" sz="1920" b="1" dirty="0">
                <a:solidFill>
                  <a:schemeClr val="accent5">
                    <a:lumMod val="75000"/>
                  </a:schemeClr>
                </a:solidFill>
              </a:rPr>
              <a:t>   </a:t>
            </a:r>
            <a:endParaRPr lang="ru-RU" sz="192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39" name="Picture 2" descr="\\pr.ad.com\Profiles\User_Profiles\shakhnovskaya\Desktop\Логотип конкурса Лучший ЭКОволонтерский отряд\2ce73a6234934b8252719a9307769da7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42" t="327" r="72190"/>
          <a:stretch/>
        </p:blipFill>
        <p:spPr bwMode="auto">
          <a:xfrm>
            <a:off x="609600" y="-1909"/>
            <a:ext cx="1338739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>
            <a:extLst>
              <a:ext uri="{FF2B5EF4-FFF2-40B4-BE49-F238E27FC236}">
                <a16:creationId xmlns="" xmlns:a16="http://schemas.microsoft.com/office/drawing/2014/main" id="{B154B3C9-FDAC-10E7-E771-A39E85DD9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1158" y="144656"/>
            <a:ext cx="9332237" cy="1272983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l"/>
            <a:r>
              <a:rPr lang="ru-RU" sz="2160" b="1" dirty="0"/>
              <a:t>Построение взаимодействия с родителями (законными представителями) должно придерживаться следующих принципов:</a:t>
            </a:r>
            <a:endParaRPr lang="ru-RU" sz="2160" dirty="0"/>
          </a:p>
        </p:txBody>
      </p:sp>
      <p:sp>
        <p:nvSpPr>
          <p:cNvPr id="6" name="Текст 5">
            <a:extLst>
              <a:ext uri="{FF2B5EF4-FFF2-40B4-BE49-F238E27FC236}">
                <a16:creationId xmlns="" xmlns:a16="http://schemas.microsoft.com/office/drawing/2014/main" id="{D2BD4F75-C58C-32BA-BE73-0FA289ACC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8339" y="1600200"/>
            <a:ext cx="9332237" cy="5025955"/>
          </a:xfr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satMod val="175000"/>
                <a:alpha val="40000"/>
              </a:schemeClr>
            </a:glow>
            <a:softEdge rad="635000"/>
          </a:effectLst>
        </p:spPr>
        <p:txBody>
          <a:bodyPr>
            <a:normAutofit/>
          </a:bodyPr>
          <a:lstStyle/>
          <a:p>
            <a:pPr marL="274320" indent="-274320">
              <a:buAutoNum type="arabicParenR"/>
            </a:pPr>
            <a:r>
              <a:rPr lang="ru-RU" sz="1680" b="1" dirty="0">
                <a:solidFill>
                  <a:schemeClr val="tx2">
                    <a:lumMod val="50000"/>
                  </a:schemeClr>
                </a:solidFill>
              </a:rPr>
              <a:t>приоритет семьи в воспитании, обучении и развитии ребёнка: </a:t>
            </a:r>
            <a:r>
              <a:rPr lang="ru-RU" sz="1680" dirty="0">
                <a:solidFill>
                  <a:schemeClr val="tx2">
                    <a:lumMod val="50000"/>
                  </a:schemeClr>
                </a:solidFill>
              </a:rPr>
              <a:t>в соответствии с Законом об образовании у родителей (законных представителей) обучающихся не только есть преимущественное право на обучение и воспитание детей, но именно они обязаны заложить основы физического, нравственного и интеллектуального развития личности ребёнка; </a:t>
            </a:r>
          </a:p>
          <a:p>
            <a:pPr marL="274320" indent="-274320">
              <a:buAutoNum type="arabicParenR"/>
            </a:pPr>
            <a:endParaRPr lang="ru-RU" sz="1680" dirty="0">
              <a:solidFill>
                <a:schemeClr val="tx2">
                  <a:lumMod val="50000"/>
                </a:schemeClr>
              </a:solidFill>
            </a:endParaRPr>
          </a:p>
          <a:p>
            <a:pPr marL="274320" indent="-274320">
              <a:buAutoNum type="arabicParenR"/>
            </a:pPr>
            <a:r>
              <a:rPr lang="ru-RU" sz="1680" b="1" dirty="0">
                <a:solidFill>
                  <a:schemeClr val="tx2">
                    <a:lumMod val="50000"/>
                  </a:schemeClr>
                </a:solidFill>
              </a:rPr>
              <a:t>открытость: </a:t>
            </a:r>
            <a:r>
              <a:rPr lang="ru-RU" sz="1680" dirty="0">
                <a:solidFill>
                  <a:schemeClr val="tx2">
                    <a:lumMod val="50000"/>
                  </a:schemeClr>
                </a:solidFill>
              </a:rPr>
              <a:t>для родителей (законных представителей) должна быть доступна актуальная информация об особенностях пребывания ребёнка в группе; каждому из родителей (законных представителей) должен быть предоставлен свободный доступ в ДОО; между педагогами и родителями (законными представителями) необходим обмен информацией об особенностях развития ребёнка в ДОО и семье; </a:t>
            </a:r>
          </a:p>
          <a:p>
            <a:pPr marL="0" indent="0">
              <a:buNone/>
            </a:pPr>
            <a:endParaRPr lang="ru-RU" sz="168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1680" b="1" dirty="0">
                <a:solidFill>
                  <a:schemeClr val="tx2">
                    <a:lumMod val="50000"/>
                  </a:schemeClr>
                </a:solidFill>
              </a:rPr>
              <a:t>3) взаимное доверие, уважение и доброжелательность во взаимоотношениях педагогов и </a:t>
            </a:r>
            <a:r>
              <a:rPr lang="ru-RU" sz="1680" dirty="0">
                <a:solidFill>
                  <a:schemeClr val="tx2">
                    <a:lumMod val="50000"/>
                  </a:schemeClr>
                </a:solidFill>
              </a:rPr>
              <a:t>родителей (законных представителей): при взаимодействии педагогу необходимо придерживаться этики и культурных правил общения, проявлять позитивный настрой на общение и сотрудничество с родителями (законными представителями); важно этично и разумно использовать полученную информацию как со стороны педагогов, так и со стороны родителей (законных представителей) в интересах детей;</a:t>
            </a:r>
            <a:endParaRPr lang="ru-RU" sz="2880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pic>
        <p:nvPicPr>
          <p:cNvPr id="9" name="Picture 2" descr="Мультфильм Радостный Лягушка Прыжки Изолированы На Белом Улыбаясь Жаба Прыжков Счастливый Животный Характер - стоковая векторная">
            <a:extLst>
              <a:ext uri="{FF2B5EF4-FFF2-40B4-BE49-F238E27FC236}">
                <a16:creationId xmlns="" xmlns:a16="http://schemas.microsoft.com/office/drawing/2014/main" id="{CB37D4FB-F9E4-A5A6-649E-522F59363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9300" y="750302"/>
            <a:ext cx="586522" cy="631222"/>
          </a:xfrm>
          <a:prstGeom prst="rect">
            <a:avLst/>
          </a:prstGeom>
          <a:effectLst>
            <a:softEdge rad="635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874869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6F3BAC8-5BA8-104C-F6E3-99D1E69ED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3A087613-83F1-C40F-51D8-1DAB42887B64}"/>
              </a:ext>
            </a:extLst>
          </p:cNvPr>
          <p:cNvSpPr/>
          <p:nvPr/>
        </p:nvSpPr>
        <p:spPr>
          <a:xfrm>
            <a:off x="1861930" y="144655"/>
            <a:ext cx="6826358" cy="38779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ru-RU" sz="1920" b="1" dirty="0">
                <a:solidFill>
                  <a:schemeClr val="accent5">
                    <a:lumMod val="75000"/>
                  </a:schemeClr>
                </a:solidFill>
              </a:rPr>
              <a:t>   </a:t>
            </a:r>
            <a:endParaRPr lang="ru-RU" sz="192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39" name="Picture 2" descr="\\pr.ad.com\Profiles\User_Profiles\shakhnovskaya\Desktop\Логотип конкурса Лучший ЭКОволонтерский отряд\2ce73a6234934b8252719a9307769da7.jpg">
            <a:extLst>
              <a:ext uri="{FF2B5EF4-FFF2-40B4-BE49-F238E27FC236}">
                <a16:creationId xmlns="" xmlns:a16="http://schemas.microsoft.com/office/drawing/2014/main" id="{20CF19C2-1B6C-66BE-AAC9-E94D964CCD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42" t="327" r="72190"/>
          <a:stretch/>
        </p:blipFill>
        <p:spPr bwMode="auto">
          <a:xfrm>
            <a:off x="609600" y="-1909"/>
            <a:ext cx="116592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>
            <a:extLst>
              <a:ext uri="{FF2B5EF4-FFF2-40B4-BE49-F238E27FC236}">
                <a16:creationId xmlns="" xmlns:a16="http://schemas.microsoft.com/office/drawing/2014/main" id="{95FDE6EF-BA36-7A3A-BA5B-2BB651BB4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339" y="144655"/>
            <a:ext cx="8554550" cy="1469743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l"/>
            <a:r>
              <a:rPr lang="ru-RU" sz="2160" b="1" dirty="0"/>
              <a:t>Построение взаимодействия с родителями (законными представителями) должно придерживаться следующих принципов:</a:t>
            </a:r>
            <a:endParaRPr lang="ru-RU" sz="2160" dirty="0"/>
          </a:p>
        </p:txBody>
      </p:sp>
      <p:sp>
        <p:nvSpPr>
          <p:cNvPr id="6" name="Текст 5">
            <a:extLst>
              <a:ext uri="{FF2B5EF4-FFF2-40B4-BE49-F238E27FC236}">
                <a16:creationId xmlns="" xmlns:a16="http://schemas.microsoft.com/office/drawing/2014/main" id="{94EA9B01-A626-0789-001E-772804E09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8339" y="2132856"/>
            <a:ext cx="9159418" cy="4080506"/>
          </a:xfr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satMod val="175000"/>
                <a:alpha val="40000"/>
              </a:schemeClr>
            </a:glow>
            <a:softEdge rad="635000"/>
          </a:effectLst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sz="2520" b="1" dirty="0"/>
              <a:t>4) индивидуально-дифференцированный подход </a:t>
            </a:r>
            <a:r>
              <a:rPr lang="ru-RU" sz="2520" dirty="0"/>
              <a:t>к каждой семье: при взаимодействии необходимо учитывать особенности семейного воспитания, потребности родителей (законных представителей) в отношении образования ребёнка, отношение к педагогу и ДОО, проводимым мероприятиям; возможности включения родителей (законных представителей) в совместное решение образовательных задач;</a:t>
            </a:r>
          </a:p>
          <a:p>
            <a:pPr marL="0" indent="0">
              <a:buNone/>
            </a:pPr>
            <a:r>
              <a:rPr lang="ru-RU" sz="2520" dirty="0"/>
              <a:t> </a:t>
            </a:r>
          </a:p>
          <a:p>
            <a:pPr marL="0" indent="0">
              <a:buNone/>
            </a:pPr>
            <a:r>
              <a:rPr lang="ru-RU" sz="2520" b="1" dirty="0"/>
              <a:t>5) </a:t>
            </a:r>
            <a:r>
              <a:rPr lang="ru-RU" sz="2520" b="1" dirty="0" err="1"/>
              <a:t>возрастосообразность</a:t>
            </a:r>
            <a:r>
              <a:rPr lang="ru-RU" sz="2520" dirty="0"/>
              <a:t>: при планировании и осуществлении взаимодействия необходимо учитывать особенности и характер отношений ребёнка с родителями (законными представителями), прежде всего, с матерью (преимущественно для детей младенческого и раннего возраста), обусловленные возрастными особенностями развития детей.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74D8B7C7-E572-DD2B-42CF-29B63D943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pic>
        <p:nvPicPr>
          <p:cNvPr id="9" name="Picture 2" descr="Мультфильм Радостный Лягушка Прыжки Изолированы На Белом Улыбаясь Жаба Прыжков Счастливый Животный Характер - стоковая векторная">
            <a:extLst>
              <a:ext uri="{FF2B5EF4-FFF2-40B4-BE49-F238E27FC236}">
                <a16:creationId xmlns="" xmlns:a16="http://schemas.microsoft.com/office/drawing/2014/main" id="{75A385F9-1ECB-B023-AEF9-F195858FCD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2752" y="201856"/>
            <a:ext cx="1179649" cy="1269554"/>
          </a:xfrm>
          <a:prstGeom prst="rect">
            <a:avLst/>
          </a:prstGeom>
          <a:effectLst>
            <a:softEdge rad="635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4185142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442433E9-F646-959A-0456-3977218C1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80847FAF-6B2C-88F3-3F3D-3A4C3C9E2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424" y="133111"/>
            <a:ext cx="4320480" cy="92333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1097280"/>
            <a:r>
              <a:rPr lang="ru-RU" altLang="ru-RU" sz="1920" dirty="0">
                <a:solidFill>
                  <a:srgbClr val="007AD0"/>
                </a:solidFill>
                <a:cs typeface="Arial" panose="020B0604020202020204" pitchFamily="34" charset="0"/>
              </a:rPr>
              <a:t>ПРОГРАММА РОДИТЕЛЬСКОГО ПРОСВЕЩЕНИЯ</a:t>
            </a:r>
          </a:p>
          <a:p>
            <a:pPr algn="just" defTabSz="1097280"/>
            <a:endParaRPr lang="ru-RU" altLang="ru-RU" sz="2160" dirty="0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9A9A7586-61B4-A541-6271-35D27942F94C}"/>
              </a:ext>
            </a:extLst>
          </p:cNvPr>
          <p:cNvSpPr txBox="1"/>
          <p:nvPr/>
        </p:nvSpPr>
        <p:spPr>
          <a:xfrm>
            <a:off x="5404723" y="659289"/>
            <a:ext cx="5875853" cy="5410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160" dirty="0"/>
              <a:t>Авторы-составители: Т.П. </a:t>
            </a:r>
            <a:r>
              <a:rPr lang="ru-RU" sz="2160" dirty="0" err="1"/>
              <a:t>Авдулова</a:t>
            </a:r>
            <a:r>
              <a:rPr lang="ru-RU" sz="2160" dirty="0"/>
              <a:t>, М.А. </a:t>
            </a:r>
            <a:r>
              <a:rPr lang="ru-RU" sz="2160" dirty="0" err="1"/>
              <a:t>Бахотская</a:t>
            </a:r>
            <a:r>
              <a:rPr lang="ru-RU" sz="2160" dirty="0"/>
              <a:t>, Ю.Ю. Березина, И.А. Бурлакова, О.Ф. Жуков, Е.И. Изотова, Т.В. Калинина, Т.В. Кротова, М.В. Лещенко, А.В. </a:t>
            </a:r>
            <a:r>
              <a:rPr lang="ru-RU" sz="2160" dirty="0" err="1"/>
              <a:t>Лияскина</a:t>
            </a:r>
            <a:r>
              <a:rPr lang="ru-RU" sz="2160" dirty="0"/>
              <a:t>, О.В. Никифорова, В.А. Новицкая, Т.А. Семенова, Г.Р. </a:t>
            </a:r>
            <a:r>
              <a:rPr lang="ru-RU" sz="2160" dirty="0" err="1"/>
              <a:t>Хузеева</a:t>
            </a:r>
            <a:r>
              <a:rPr lang="ru-RU" sz="2160" dirty="0"/>
              <a:t>, Р.И.Я </a:t>
            </a:r>
            <a:r>
              <a:rPr lang="ru-RU" sz="2160" dirty="0" err="1"/>
              <a:t>физова</a:t>
            </a:r>
            <a:r>
              <a:rPr lang="ru-RU" sz="2160" dirty="0"/>
              <a:t>. При участии педагогических коллективов 39 пилотных образовательных организаций из 5 регионов (Алтайский край, Вологодская область, Красноярский край, </a:t>
            </a:r>
            <a:r>
              <a:rPr lang="ru-RU" sz="2160" dirty="0" err="1"/>
              <a:t>СанктПетербург</a:t>
            </a:r>
            <a:r>
              <a:rPr lang="ru-RU" sz="2160" dirty="0"/>
              <a:t>, Ханты-Мансийский автономный округ Югра), Департамента демографической и семейной политики Министерства труда и социальной защиты Российской Федерации, ФГБНУ Институт коррекционной педагогики, ФГБНУ Институт изучения семьи, детства и воспитания. </a:t>
            </a:r>
          </a:p>
        </p:txBody>
      </p:sp>
      <p:pic>
        <p:nvPicPr>
          <p:cNvPr id="11" name="Picture 2">
            <a:extLst>
              <a:ext uri="{FF2B5EF4-FFF2-40B4-BE49-F238E27FC236}">
                <a16:creationId xmlns="" xmlns:a16="http://schemas.microsoft.com/office/drawing/2014/main" id="{00F72944-2F00-4132-5A10-FBB6537261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424" y="894729"/>
            <a:ext cx="4160074" cy="5635223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43528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825014" y="145436"/>
          <a:ext cx="10628381" cy="66054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10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5537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7383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09816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8062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effectLst/>
                        </a:rPr>
                        <a:t>Направление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132" marR="90132" marT="54079" marB="54079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effectLst/>
                        </a:rPr>
                        <a:t>Блоки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132" marR="90132" marT="54079" marB="54079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effectLst/>
                        </a:rPr>
                        <a:t>Задачи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132" marR="90132" marT="54079" marB="54079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effectLst/>
                        </a:rPr>
                        <a:t>Формы (инструментарий)</a:t>
                      </a:r>
                      <a:endParaRPr lang="ru-RU" sz="1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132" marR="90132" marT="54079" marB="54079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69218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chemeClr val="tx1"/>
                          </a:solidFill>
                          <a:effectLst/>
                        </a:rPr>
                        <a:t>Просветительское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</a:txBody>
                  <a:tcPr marL="90132" marR="90132" marT="54079" marB="54079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Педагогическое просвещение родителей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132" marR="90132" marT="54079" marB="54079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Повысить педагогическую грамотность родителей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132" marR="90132" marT="54079" marB="54079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групповые родительские собрания, конференции, круглые столы, семинары-практикумы, Лектории и ролевые игры, консультации, педагогические гостиные, родительские клубы и другое;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 информационные проспекты, стенды, ширмы, папки-передвижки для родителей;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журналы и газеты, издаваемые ДОО для родителей , педагогические библиотеки для родителей (законных представителей);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сайты ДОО и социальные группы в сети Интернет; </a:t>
                      </a:r>
                      <a:r>
                        <a:rPr lang="ru-RU" sz="1300" dirty="0" err="1">
                          <a:effectLst/>
                        </a:rPr>
                        <a:t>медиарепортажи</a:t>
                      </a:r>
                      <a:r>
                        <a:rPr lang="ru-RU" sz="1300" dirty="0">
                          <a:effectLst/>
                        </a:rPr>
                        <a:t> и интервью;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фотографии, выставки детских работ, совместных работ родителей (законных представителей) и детей.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 Включают также и досуговую форму - совместные праздники и вечера, семейные спортивные и тематические мероприятия, тематические досуги, знакомство с семейными традициями и другое.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132" marR="90132" marT="54079" marB="54079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081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Включение родителей в деятельность ДОО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132" marR="90132" marT="54079" marB="54079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Создавать условия для включения родителей в планирование, организацию и контроль за деятельностью ДОО</a:t>
                      </a: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132" marR="90132" marT="54079" marB="54079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218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Познавательные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</a:txBody>
                  <a:tcPr marL="90132" marR="90132" marT="54079" marB="54079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Знакомить родителей с возрастными и психологическими особенностями детей; формировать у родителей практические навыки воспитания детей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132" marR="90132" marT="54079" marB="54079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03099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609600" y="-4475"/>
          <a:ext cx="10972797" cy="82238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88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9881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8817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58699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7028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</a:rPr>
                        <a:t>Диагностико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-аналитические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9578" marR="99578" marT="59747" marB="59747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Информационно-аналитические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9578" marR="99578" marT="59747" marB="59747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Выявить интересы, потребности, запросы родителей, уровень их педагогической грамотности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9578" marR="99578" marT="59747" marB="59747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опросы, социологические срезы, индивидуальные блокноты, "почтовый ящик", педагогические беседы с родителями (законными представителями); дни (недели) открытых дверей, открытые просмотры занятий и других видов деятельности детей и так далее;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9578" marR="99578" marT="59747" marB="59747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210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Консультационное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9578" marR="99578" marT="59747" marB="59747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Наглядно-информационные; информационно-ознакомительные; информационно-просветительские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9578" marR="99578" marT="59747" marB="59747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Знакомить родителей с работой ДОО, особенностями воспитания детей и т.д.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9578" marR="99578" marT="59747" marB="59747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специально разработанные (подобранные) дидактические материалы для организации совместной деятельности родителей с детьми в семейных условиях в соответствии с образовательными задачами, реализуемыми в ДОО.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Эти материалы должны сопровождаться подробными инструкциями по их использованию и рекомендациями по построению взаимодействия с ребёнком использовать воспитательный потенциал семьи для решения образовательных задач, привлекая родителей (законных представителей) к участию в образовательных мероприятиях, направленных на решение познавательных и воспитательных задач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9578" marR="99578" marT="59747" marB="59747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55400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8E6C017-701A-FC91-F6ED-AB084D524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4749" y="274638"/>
            <a:ext cx="8640960" cy="1771808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  <a:effectLst>
            <a:softEdge rad="31750"/>
          </a:effectLst>
        </p:spPr>
        <p:txBody>
          <a:bodyPr>
            <a:noAutofit/>
          </a:bodyPr>
          <a:lstStyle/>
          <a:p>
            <a:r>
              <a:rPr lang="ru-RU" sz="3840" b="1" dirty="0">
                <a:solidFill>
                  <a:schemeClr val="tx2"/>
                </a:solidFill>
              </a:rPr>
              <a:t>Причем обратите внимание все взаимосвязанно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6431566F-8228-E035-6D28-35C4485E7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9011" y="2564905"/>
            <a:ext cx="1567786" cy="1267786"/>
          </a:xfrm>
          <a:solidFill>
            <a:srgbClr val="FFC6C6"/>
          </a:solidFill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r>
              <a:rPr lang="ru-RU" sz="2880" dirty="0"/>
              <a:t>Задачи</a:t>
            </a:r>
          </a:p>
          <a:p>
            <a:endParaRPr lang="ru-RU" sz="2160" dirty="0"/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829F42D8-88B7-A00F-D356-4AF858AED3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18314" y="2564906"/>
            <a:ext cx="2819548" cy="1288528"/>
          </a:xfrm>
          <a:solidFill>
            <a:srgbClr val="FFC6C6"/>
          </a:solidFill>
          <a:ln>
            <a:solidFill>
              <a:schemeClr val="tx2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dirty="0"/>
              <a:t>Виды деятельности</a:t>
            </a:r>
          </a:p>
          <a:p>
            <a:pPr marL="0" indent="0">
              <a:buNone/>
            </a:pPr>
            <a:endParaRPr lang="ru-RU" b="1" dirty="0"/>
          </a:p>
        </p:txBody>
      </p:sp>
      <p:sp>
        <p:nvSpPr>
          <p:cNvPr id="7" name="Текст 6">
            <a:extLst>
              <a:ext uri="{FF2B5EF4-FFF2-40B4-BE49-F238E27FC236}">
                <a16:creationId xmlns="" xmlns:a16="http://schemas.microsoft.com/office/drawing/2014/main" id="{676A4C4A-A884-30B7-55BB-0B654D6BE6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639616" y="2564905"/>
            <a:ext cx="2443937" cy="1267786"/>
          </a:xfrm>
          <a:solidFill>
            <a:srgbClr val="FFC6C6"/>
          </a:solidFill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r>
              <a:rPr lang="ru-RU" sz="2880" dirty="0"/>
              <a:t>Содержание</a:t>
            </a:r>
          </a:p>
          <a:p>
            <a:endParaRPr lang="ru-RU" sz="2160" dirty="0"/>
          </a:p>
        </p:txBody>
      </p:sp>
      <p:sp>
        <p:nvSpPr>
          <p:cNvPr id="8" name="Объект 7">
            <a:extLst>
              <a:ext uri="{FF2B5EF4-FFF2-40B4-BE49-F238E27FC236}">
                <a16:creationId xmlns="" xmlns:a16="http://schemas.microsoft.com/office/drawing/2014/main" id="{51489B37-AFB4-9456-7179-ED688C8ADC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372623" y="2544162"/>
            <a:ext cx="2920366" cy="1288528"/>
          </a:xfrm>
          <a:solidFill>
            <a:srgbClr val="FFC6C6"/>
          </a:solidFill>
          <a:ln>
            <a:solidFill>
              <a:schemeClr val="tx2"/>
            </a:solidFill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Формы  (Инструментарий)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8474ACF6-8F22-CF5B-22F1-990D6752D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5657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0C00B50-1B91-BDAD-7108-6E2ECAA31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320" b="1" dirty="0">
                <a:solidFill>
                  <a:schemeClr val="accent1"/>
                </a:solidFill>
              </a:rPr>
              <a:t>Рекомендуемые формы и темы просвещения </a:t>
            </a:r>
            <a:r>
              <a:rPr lang="ru-RU" sz="4320" b="1" dirty="0">
                <a:solidFill>
                  <a:schemeClr val="tx2"/>
                </a:solidFill>
              </a:rPr>
              <a:t>родителе</a:t>
            </a:r>
            <a:r>
              <a:rPr lang="ru-RU" sz="4320" dirty="0">
                <a:solidFill>
                  <a:schemeClr val="tx2"/>
                </a:solidFill>
              </a:rPr>
              <a:t>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0304D25-12A2-23C7-9FD0-03FC561F3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– родительское собрание: «Что необходимо для обеспечения ребенку рационального и сбалансированного питания»;</a:t>
            </a:r>
          </a:p>
          <a:p>
            <a:r>
              <a:rPr lang="ru-RU" dirty="0"/>
              <a:t> – дискуссия: «Культура приема пищи: прихоть или необходимость?»; </a:t>
            </a:r>
          </a:p>
          <a:p>
            <a:r>
              <a:rPr lang="ru-RU" dirty="0"/>
              <a:t>– устный педагогический журнал: «Правильное питание – залог здоровья»; </a:t>
            </a:r>
          </a:p>
          <a:p>
            <a:r>
              <a:rPr lang="ru-RU" dirty="0"/>
              <a:t>– мастер-класс по приготовлению здоровой пищи: «А ну-ка, мамы!»;</a:t>
            </a:r>
          </a:p>
          <a:p>
            <a:r>
              <a:rPr lang="ru-RU" dirty="0"/>
              <a:t> – обмен рецептами полезных блюд: «Сундучок бабушкиных рецептов»;</a:t>
            </a:r>
          </a:p>
          <a:p>
            <a:r>
              <a:rPr lang="ru-RU" dirty="0"/>
              <a:t> – консультации: «Как приучить ребенка к полезным продуктам», «Здоровьесберегающие технологии на логопедических занятиях», «Все о питании детей», «Правильное питание – залог здоровья», «Зачем нужно закаливание»;</a:t>
            </a:r>
          </a:p>
          <a:p>
            <a:r>
              <a:rPr lang="ru-RU" dirty="0"/>
              <a:t> – досуг: «Сервируем стол вместе с детьми»; </a:t>
            </a:r>
          </a:p>
          <a:p>
            <a:r>
              <a:rPr lang="ru-RU" dirty="0"/>
              <a:t>– мастер-классы повара с дегустацией блюд, которые полезны для детей, но очень редко входят в культуру питания семьи: «Необычные обычные блюда на детском столе»; </a:t>
            </a:r>
          </a:p>
          <a:p>
            <a:r>
              <a:rPr lang="ru-RU" dirty="0"/>
              <a:t>– буклеты, памятки.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EF83F34E-065C-DDB7-8EB1-8CB872F5C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54133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E4E27A7-2716-6D03-E8BE-5ADBC7EBF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/>
                </a:solidFill>
              </a:rPr>
              <a:t>ПОДДЕРЖКА И ПРОСВЕЩЕНИЕ РОДИТЕЛЕЙ (ЗАКОННЫХ ПРЕДСТАВИТЕЛЕЙ), ВОСПИТЫВАЮЩИХ РЕБЕНКА С ОГРАНИЧЕННЫМИ ВОЗМОЖНОСТЯМИ ЗДОРОВЬЯ, В ТОМ ЧИСЛЕ ДЕТЕЙ-ИНВАЛИДОВ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537BDCE-AD79-1CA3-EB98-B30C6CEF9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240" y="1600200"/>
            <a:ext cx="9875520" cy="51212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160" b="1" i="1" dirty="0">
                <a:solidFill>
                  <a:schemeClr val="tx2"/>
                </a:solidFill>
              </a:rPr>
              <a:t>Рекомендуемые формы и темы просвещения родителей </a:t>
            </a:r>
          </a:p>
          <a:p>
            <a:pPr marL="0" indent="0">
              <a:buNone/>
            </a:pPr>
            <a:r>
              <a:rPr lang="ru-RU" sz="2160" dirty="0"/>
              <a:t>– консультативные формы работы с родителями детей с ОВЗ; Консультации можно оказывать очно, а можно организовать общение через мессенджеры и социальные сети (форумы, чаты, разделы на сайте ДОО, индивидуальные сайты, странички педагогов, специалистов) с целью дать родителям необходимую информацию о ребенке и его обучении и воспитании, методах и приемах, а также с целью выстраивания партнерского взаимодействия с ДОО.</a:t>
            </a:r>
          </a:p>
          <a:p>
            <a:pPr marL="0" indent="0">
              <a:buNone/>
            </a:pPr>
            <a:r>
              <a:rPr lang="ru-RU" sz="2400" b="1" i="1" dirty="0">
                <a:solidFill>
                  <a:schemeClr val="tx2"/>
                </a:solidFill>
              </a:rPr>
              <a:t>групповые формы взаимодействия; </a:t>
            </a:r>
          </a:p>
          <a:p>
            <a:pPr marL="0" indent="0">
              <a:buNone/>
            </a:pPr>
            <a:r>
              <a:rPr lang="ru-RU" sz="1920" dirty="0"/>
              <a:t>Родительские лектории, тренинги, обмен опытом в рамках родительских клубов, родительских сообществ (очно и в дистанционном формате) с целью получения информации, выработки педагогических навыков, единого и адекватного понимания проблем ребенка, обмена опытом. </a:t>
            </a:r>
          </a:p>
          <a:p>
            <a:pPr marL="0" indent="0">
              <a:buNone/>
            </a:pPr>
            <a:r>
              <a:rPr lang="ru-RU" sz="1920" dirty="0"/>
              <a:t>Привлечение родителей в качестве консультантов других семей, мультимедийные презентации, информационно-методические ресурсы для родителей (каналы в различных мессенджерах, сайты и др.). 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3BCDBC7F-5AC4-D99B-921C-2B4DC0DDD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53557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0317811-F084-E920-65B6-59B37E90B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8A1ED86-EBCD-0023-CBCB-D3BB18574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– </a:t>
            </a:r>
            <a:r>
              <a:rPr lang="ru-RU" b="1" i="1" dirty="0">
                <a:solidFill>
                  <a:schemeClr val="tx2"/>
                </a:solidFill>
              </a:rPr>
              <a:t>встречи в студии семейной педагогики</a:t>
            </a:r>
            <a:r>
              <a:rPr lang="ru-RU" dirty="0"/>
              <a:t>: «Мир глазами особого ребенка»; </a:t>
            </a:r>
          </a:p>
          <a:p>
            <a:pPr marL="0" indent="0">
              <a:buNone/>
            </a:pPr>
            <a:r>
              <a:rPr lang="ru-RU" dirty="0"/>
              <a:t>– </a:t>
            </a:r>
            <a:r>
              <a:rPr lang="ru-RU" b="1" i="1" dirty="0">
                <a:solidFill>
                  <a:schemeClr val="tx2"/>
                </a:solidFill>
              </a:rPr>
              <a:t>совместные мероприятия, досуги</a:t>
            </a:r>
            <a:r>
              <a:rPr lang="ru-RU" dirty="0"/>
              <a:t>, в которых участвуют все дети и родители с целью получения совместного опыта участия в мероприятиях, социального общения, выполнения разнообразных ролей, поручений;</a:t>
            </a:r>
          </a:p>
          <a:p>
            <a:pPr marL="0" indent="0">
              <a:buNone/>
            </a:pPr>
            <a:r>
              <a:rPr lang="ru-RU" dirty="0"/>
              <a:t>– показ спектаклей, концертов, соревнований, конкурсов, тематических мероприятий, в которых участвуют и дети, и родители; – мастер-классы специалистов междисциплинарной команды и педагога дополнительного образования, включение родителей в проведение занятий (в том числе с творческой направленностью); – ролевые и деловые игры; – совместные и семейные проекты различной направленности. 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5BBAABA5-FD78-DA64-0BA9-97CC51E6E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0461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299AD4F-0FC0-B4F0-C99D-2414A78AE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33F7BA5E-03FB-C9F7-7EB6-B217D8D5E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  <p:pic>
        <p:nvPicPr>
          <p:cNvPr id="7" name="Picture 2" descr="\\pr.ad.com\Profiles\User_Profiles\shakhnovskaya\Desktop\Логотип конкурса Лучший ЭКОволонтерский отряд\2ce73a6234934b8252719a9307769da7.jpg">
            <a:extLst>
              <a:ext uri="{FF2B5EF4-FFF2-40B4-BE49-F238E27FC236}">
                <a16:creationId xmlns="" xmlns:a16="http://schemas.microsoft.com/office/drawing/2014/main" id="{F4AF3E12-2D91-7D6D-423A-87AD182AF5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13" t="327" r="74142"/>
          <a:stretch/>
        </p:blipFill>
        <p:spPr bwMode="auto">
          <a:xfrm>
            <a:off x="609600" y="1"/>
            <a:ext cx="3671798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E8E75546-4747-B5B5-9A1B-63C766FF8E54}"/>
              </a:ext>
            </a:extLst>
          </p:cNvPr>
          <p:cNvSpPr/>
          <p:nvPr/>
        </p:nvSpPr>
        <p:spPr>
          <a:xfrm>
            <a:off x="6700867" y="4465915"/>
            <a:ext cx="4666118" cy="4247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ru-RU" sz="2160" dirty="0">
              <a:solidFill>
                <a:srgbClr val="47979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578D9654-4003-60D2-5309-7CF20D2F08F2}"/>
              </a:ext>
            </a:extLst>
          </p:cNvPr>
          <p:cNvSpPr txBox="1"/>
          <p:nvPr/>
        </p:nvSpPr>
        <p:spPr>
          <a:xfrm>
            <a:off x="4627039" y="2392085"/>
            <a:ext cx="6567130" cy="18651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84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Упражнение </a:t>
            </a:r>
            <a:r>
              <a:rPr lang="ru-RU" sz="384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«Какие они – современные </a:t>
            </a:r>
            <a:br>
              <a:rPr lang="ru-RU" sz="384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r>
              <a:rPr lang="ru-RU" sz="384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</a:rPr>
              <a:t>родители?»</a:t>
            </a:r>
            <a:endParaRPr lang="ru-RU" sz="384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="" xmlns:a16="http://schemas.microsoft.com/office/drawing/2014/main" id="{B6EDC4F3-4B74-B6F3-7525-A4381391E4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8085" y="4395385"/>
            <a:ext cx="2305675" cy="230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01820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85FE0AA-F5E2-5D82-F943-ED3B5C448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360" b="1" dirty="0">
                <a:solidFill>
                  <a:schemeClr val="tx2"/>
                </a:solidFill>
              </a:rPr>
              <a:t>ВОСПИТАНИЕ РЕБЕНКА В НЕПОЛНОЙ СЕМЬЕ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3BFD9A6-8968-9DEB-513E-7613E5D47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</a:rPr>
              <a:t>Разбираемся в главном </a:t>
            </a:r>
          </a:p>
          <a:p>
            <a:pPr marL="0" indent="0">
              <a:buNone/>
            </a:pPr>
            <a:r>
              <a:rPr lang="ru-RU" dirty="0"/>
              <a:t>Как объяснить ребенку, почему у него нет папы / мамы?</a:t>
            </a:r>
          </a:p>
          <a:p>
            <a:pPr marL="0" indent="0">
              <a:buNone/>
            </a:pPr>
            <a:r>
              <a:rPr lang="ru-RU" dirty="0"/>
              <a:t> Как хорошо воспитать мальчика / девочку без отца / матери? Мне кажется, что бабушка / дедушка пытаются заменить отсутствующего родителя. </a:t>
            </a:r>
          </a:p>
          <a:p>
            <a:pPr marL="0" indent="0">
              <a:buNone/>
            </a:pPr>
            <a:r>
              <a:rPr lang="ru-RU" dirty="0"/>
              <a:t>Как исправить такую ситуацию? У меня уходит много времени на работу и содержание семьи, отношения с ребенком стали портиться. </a:t>
            </a:r>
          </a:p>
          <a:p>
            <a:pPr marL="0" indent="0">
              <a:buNone/>
            </a:pPr>
            <a:r>
              <a:rPr lang="ru-RU" dirty="0"/>
              <a:t> объяснить ребенку, что мне приходится работать за двоих? Разбираемся в главном Как объяснить ребенку, почему у него нет папы / мамы</a:t>
            </a:r>
          </a:p>
          <a:p>
            <a:pPr marL="0" indent="0">
              <a:buNone/>
            </a:pPr>
            <a:r>
              <a:rPr lang="ru-RU" dirty="0"/>
              <a:t> Как хорошо воспитать мальчика / девочку без отца / матери? Мне кажется, что бабушка / дедушка пытаются заменить отсутствующего родителя. Как исправить такую ситуацию? У меня уходит много времени на работу и содержание семьи, отношения с ребенком стали портиться.</a:t>
            </a:r>
          </a:p>
          <a:p>
            <a:pPr marL="0" indent="0">
              <a:buNone/>
            </a:pPr>
            <a:r>
              <a:rPr lang="ru-RU" dirty="0"/>
              <a:t> Как объяснить ребенку, что мне приходится работать за двоих?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2D0EDFD6-DD57-12C0-2DD5-EBBD9874C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42417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A4B97A1-861F-6539-3AB8-BBC92CDEE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360" b="1" dirty="0">
                <a:solidFill>
                  <a:schemeClr val="tx2"/>
                </a:solidFill>
              </a:rPr>
              <a:t>ХУДОЖЕСТВЕННО-ЭСТЕТИЧЕСКОЕ ВОСПИТАНИЕ В СЕМЬЕ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01BC87F-42B3-056A-1915-8229B88C3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240" y="1355169"/>
            <a:ext cx="9875520" cy="477099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2"/>
                </a:solidFill>
              </a:rPr>
              <a:t>Рекомендуемые формы и темы просвещения родителей </a:t>
            </a:r>
          </a:p>
          <a:p>
            <a:pPr marL="0" indent="0">
              <a:buNone/>
            </a:pPr>
            <a:r>
              <a:rPr lang="ru-RU" dirty="0"/>
              <a:t>– </a:t>
            </a:r>
            <a:r>
              <a:rPr lang="ru-RU" i="1" dirty="0">
                <a:solidFill>
                  <a:schemeClr val="tx2"/>
                </a:solidFill>
              </a:rPr>
              <a:t>консультации, анкетирование, круглые столы, родительские собрания</a:t>
            </a:r>
            <a:r>
              <a:rPr lang="ru-RU" dirty="0"/>
              <a:t>: «Спрашивали? – Отвечаем!», «Нужно ли развивать творческие способности?», «Детский праздник – как его организовать?»; </a:t>
            </a: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</a:rPr>
              <a:t>– мастер-классы</a:t>
            </a:r>
            <a:r>
              <a:rPr lang="ru-RU" dirty="0"/>
              <a:t>: «Театральная маска», «Народная кукла», «Рисуем без воды», «Музыкальные инструменты своими руками», «Бумажное моделирование»; </a:t>
            </a:r>
          </a:p>
          <a:p>
            <a:pPr marL="0" indent="0">
              <a:buNone/>
            </a:pPr>
            <a:r>
              <a:rPr lang="ru-RU" dirty="0"/>
              <a:t>– </a:t>
            </a:r>
            <a:r>
              <a:rPr lang="ru-RU" dirty="0">
                <a:solidFill>
                  <a:schemeClr val="tx2"/>
                </a:solidFill>
              </a:rPr>
              <a:t>проектная деятельность</a:t>
            </a:r>
            <a:r>
              <a:rPr lang="ru-RU" dirty="0"/>
              <a:t>: «Любимая музыка моей семьи», «Как прекрасен этот мир», «С кисточкой и музыкой в ладошке», «Бабушкин сундучок», «Наш волшебный пластилин»; </a:t>
            </a:r>
          </a:p>
          <a:p>
            <a:pPr marL="0" indent="0">
              <a:buNone/>
            </a:pPr>
            <a:r>
              <a:rPr lang="ru-RU" dirty="0"/>
              <a:t>– </a:t>
            </a:r>
            <a:r>
              <a:rPr lang="ru-RU" dirty="0">
                <a:solidFill>
                  <a:schemeClr val="tx2"/>
                </a:solidFill>
              </a:rPr>
              <a:t>культурно-досуговая деятельность</a:t>
            </a:r>
            <a:r>
              <a:rPr lang="ru-RU" dirty="0"/>
              <a:t>: музыкально-литературная гостиная «Я помню вальса звук прелестный», чаепитие «Русские посиделки», праздник «Ходит песенка по кругу»; </a:t>
            </a: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</a:rPr>
              <a:t>– детско-родительские объединения</a:t>
            </a:r>
            <a:r>
              <a:rPr lang="ru-RU" dirty="0"/>
              <a:t>: «Клуб любителей музыки и театра», «Кладовая мудрости», «Музыкальная палитра», «Творческий калейдоскоп»; </a:t>
            </a:r>
          </a:p>
          <a:p>
            <a:pPr marL="0" indent="0">
              <a:buNone/>
            </a:pPr>
            <a:r>
              <a:rPr lang="ru-RU" dirty="0"/>
              <a:t>– </a:t>
            </a:r>
            <a:r>
              <a:rPr lang="ru-RU" dirty="0">
                <a:solidFill>
                  <a:schemeClr val="tx2"/>
                </a:solidFill>
              </a:rPr>
              <a:t>родительский лекторий</a:t>
            </a:r>
            <a:r>
              <a:rPr lang="ru-RU" dirty="0"/>
              <a:t>: «Эстетическое воспитание в семье – школа высококультурного человека», «Что такое эстетическое воспитание?». 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73EBB332-C1F5-B3BC-DBA2-1F8A52CE1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34600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852AB67-69E3-72D0-679A-61D79F190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840" b="1" dirty="0">
                <a:solidFill>
                  <a:schemeClr val="tx2"/>
                </a:solidFill>
              </a:rPr>
              <a:t>Рекомендуемые формы и темы просвещения родителей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F618B35-05F1-02B1-76F9-55988ACB8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–</a:t>
            </a:r>
            <a:r>
              <a:rPr lang="ru-RU" dirty="0">
                <a:solidFill>
                  <a:schemeClr val="tx2"/>
                </a:solidFill>
              </a:rPr>
              <a:t>круглые столы </a:t>
            </a:r>
            <a:r>
              <a:rPr lang="ru-RU" dirty="0"/>
              <a:t>с обсуждением проблемных ситуаций: «Мама и папа – два разных мира», «Трудности в воспитании детей», «Лучше мамы друга нет!», «Воспитание в неполной семье»; </a:t>
            </a:r>
          </a:p>
          <a:p>
            <a:pPr marL="0" indent="0">
              <a:buNone/>
            </a:pPr>
            <a:r>
              <a:rPr lang="ru-RU" dirty="0">
                <a:solidFill>
                  <a:schemeClr val="tx2"/>
                </a:solidFill>
              </a:rPr>
              <a:t>– памятки: </a:t>
            </a:r>
            <a:r>
              <a:rPr lang="ru-RU" dirty="0"/>
              <a:t>«Развод и ребенок», «Терапия внутренних семейных систем»; </a:t>
            </a:r>
          </a:p>
          <a:p>
            <a:pPr marL="0" indent="0">
              <a:buNone/>
            </a:pPr>
            <a:r>
              <a:rPr lang="ru-RU" dirty="0"/>
              <a:t>– консультация: «Проблемы воспитания ребенка в неполной семье и пути их коррекции»; </a:t>
            </a:r>
          </a:p>
          <a:p>
            <a:pPr marL="0" indent="0">
              <a:buNone/>
            </a:pPr>
            <a:r>
              <a:rPr lang="ru-RU" dirty="0"/>
              <a:t>– </a:t>
            </a:r>
            <a:r>
              <a:rPr lang="ru-RU" dirty="0">
                <a:solidFill>
                  <a:schemeClr val="tx2"/>
                </a:solidFill>
              </a:rPr>
              <a:t>педагогическое поруч</a:t>
            </a:r>
            <a:r>
              <a:rPr lang="ru-RU" dirty="0"/>
              <a:t>ение (творческое домашнее задание для родителей): «Новые семейные традиции»; </a:t>
            </a:r>
          </a:p>
          <a:p>
            <a:pPr marL="0" indent="0">
              <a:buNone/>
            </a:pPr>
            <a:r>
              <a:rPr lang="ru-RU" dirty="0"/>
              <a:t>– </a:t>
            </a:r>
            <a:r>
              <a:rPr lang="ru-RU" dirty="0">
                <a:solidFill>
                  <a:schemeClr val="tx2"/>
                </a:solidFill>
              </a:rPr>
              <a:t>элементы тренинга </a:t>
            </a:r>
            <a:r>
              <a:rPr lang="ru-RU" dirty="0"/>
              <a:t>межличностных взаимоотношений родителей и ребенка. 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2EF5D52D-4500-62D8-0035-EA798CBC6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3343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9F3E4BB-8FD4-992C-BE7E-758E5BE81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b="0" i="0" dirty="0">
              <a:solidFill>
                <a:schemeClr val="accent3">
                  <a:lumMod val="75000"/>
                </a:schemeClr>
              </a:solidFill>
              <a:effectLst/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84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</a:rPr>
              <a:t>начинать с позитивного, </a:t>
            </a:r>
          </a:p>
          <a:p>
            <a:pPr marL="0" indent="0">
              <a:buNone/>
            </a:pPr>
            <a:r>
              <a:rPr lang="ru-RU" sz="384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      </a:t>
            </a:r>
            <a:r>
              <a:rPr lang="ru-RU" sz="384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продолжить о негативном,</a:t>
            </a:r>
          </a:p>
          <a:p>
            <a:pPr marL="0" indent="0">
              <a:buNone/>
            </a:pPr>
            <a:r>
              <a:rPr lang="ru-RU" sz="3840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3840" b="1" dirty="0">
                <a:solidFill>
                  <a:schemeClr val="tx2"/>
                </a:solidFill>
                <a:latin typeface="Times New Roman" panose="02020603050405020304" pitchFamily="18" charset="0"/>
              </a:rPr>
              <a:t>завершать разговор предложениями на будущее.</a:t>
            </a:r>
            <a:endParaRPr lang="ru-RU" sz="3840" b="1" dirty="0">
              <a:solidFill>
                <a:schemeClr val="tx2"/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4E8546E2-E553-CF35-81AF-8E0736488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B20D94C-E989-1717-920C-1443E55F6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243" y="274637"/>
            <a:ext cx="10282742" cy="1426170"/>
          </a:xfrm>
        </p:spPr>
        <p:txBody>
          <a:bodyPr>
            <a:normAutofit fontScale="90000"/>
          </a:bodyPr>
          <a:lstStyle/>
          <a:p>
            <a:pPr algn="l"/>
            <a:r>
              <a:rPr lang="ru-RU" b="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ru-RU" b="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</a:br>
            <a:r>
              <a:rPr lang="ru-RU" b="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	</a:t>
            </a:r>
            <a:r>
              <a:rPr lang="ru-RU" sz="4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И помните «Золотое правило» педагогического анализа: </a:t>
            </a:r>
            <a:r>
              <a:rPr lang="ru-RU" sz="4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/>
            </a:r>
            <a:br>
              <a:rPr lang="ru-RU" sz="4800" i="1" dirty="0">
                <a:solidFill>
                  <a:srgbClr val="FF0000"/>
                </a:solidFill>
                <a:latin typeface="Times New Roman" panose="02020603050405020304" pitchFamily="18" charset="0"/>
              </a:rPr>
            </a:b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987854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299AD4F-0FC0-B4F0-C99D-2414A78AE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33F7BA5E-03FB-C9F7-7EB6-B217D8D5E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  <p:pic>
        <p:nvPicPr>
          <p:cNvPr id="7" name="Picture 2" descr="\\pr.ad.com\Profiles\User_Profiles\shakhnovskaya\Desktop\Логотип конкурса Лучший ЭКОволонтерский отряд\2ce73a6234934b8252719a9307769da7.jpg">
            <a:extLst>
              <a:ext uri="{FF2B5EF4-FFF2-40B4-BE49-F238E27FC236}">
                <a16:creationId xmlns="" xmlns:a16="http://schemas.microsoft.com/office/drawing/2014/main" id="{F4AF3E12-2D91-7D6D-423A-87AD182AF5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13" t="327" r="74142"/>
          <a:stretch/>
        </p:blipFill>
        <p:spPr bwMode="auto">
          <a:xfrm>
            <a:off x="609600" y="1"/>
            <a:ext cx="3671798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E8E75546-4747-B5B5-9A1B-63C766FF8E54}"/>
              </a:ext>
            </a:extLst>
          </p:cNvPr>
          <p:cNvSpPr/>
          <p:nvPr/>
        </p:nvSpPr>
        <p:spPr>
          <a:xfrm>
            <a:off x="6700867" y="4465915"/>
            <a:ext cx="4666118" cy="4247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ru-RU" sz="2160" dirty="0">
              <a:solidFill>
                <a:srgbClr val="47979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578D9654-4003-60D2-5309-7CF20D2F08F2}"/>
              </a:ext>
            </a:extLst>
          </p:cNvPr>
          <p:cNvSpPr txBox="1"/>
          <p:nvPr/>
        </p:nvSpPr>
        <p:spPr>
          <a:xfrm>
            <a:off x="4627039" y="2392085"/>
            <a:ext cx="6567130" cy="7571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16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Упражнение </a:t>
            </a:r>
            <a:r>
              <a:rPr lang="ru-RU" sz="2160" dirty="0">
                <a:solidFill>
                  <a:srgbClr val="000000"/>
                </a:solidFill>
                <a:latin typeface="Times New Roman" panose="02020603050405020304" pitchFamily="18" charset="0"/>
              </a:rPr>
              <a:t>«Какие они – современные </a:t>
            </a:r>
            <a:br>
              <a:rPr lang="ru-RU" sz="216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ru-RU" sz="2160" dirty="0">
                <a:solidFill>
                  <a:srgbClr val="000000"/>
                </a:solidFill>
                <a:latin typeface="Times New Roman" panose="02020603050405020304" pitchFamily="18" charset="0"/>
              </a:rPr>
              <a:t>родители?»</a:t>
            </a:r>
            <a:endParaRPr lang="ru-RU" sz="2160" dirty="0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B831748B-97FE-70AA-E197-1B2A762C2963}"/>
              </a:ext>
            </a:extLst>
          </p:cNvPr>
          <p:cNvSpPr txBox="1"/>
          <p:nvPr/>
        </p:nvSpPr>
        <p:spPr>
          <a:xfrm>
            <a:off x="4627039" y="3476991"/>
            <a:ext cx="6653537" cy="2456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92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Цель: </a:t>
            </a:r>
            <a:r>
              <a:rPr lang="ru-RU" sz="1920" dirty="0">
                <a:solidFill>
                  <a:srgbClr val="000000"/>
                </a:solidFill>
                <a:latin typeface="Times New Roman" panose="02020603050405020304" pitchFamily="18" charset="0"/>
              </a:rPr>
              <a:t>создание рабочего настроения, диагностика отношения педагогов к данной проблеме.</a:t>
            </a:r>
            <a:endParaRPr lang="ru-RU" sz="192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ru-RU" sz="192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Содержание: </a:t>
            </a:r>
            <a:r>
              <a:rPr lang="ru-RU" sz="1920" dirty="0">
                <a:solidFill>
                  <a:srgbClr val="000000"/>
                </a:solidFill>
                <a:latin typeface="Times New Roman" panose="02020603050405020304" pitchFamily="18" charset="0"/>
              </a:rPr>
              <a:t>по кругу передается мяч и каждый участник одним словом должен охарактеризовать «современного родителя».</a:t>
            </a:r>
            <a:endParaRPr lang="ru-RU" sz="192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ru-RU" sz="192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Методические рекомендации: </a:t>
            </a:r>
            <a:r>
              <a:rPr lang="ru-RU" sz="1920" dirty="0">
                <a:solidFill>
                  <a:srgbClr val="000000"/>
                </a:solidFill>
                <a:latin typeface="Times New Roman" panose="02020603050405020304" pitchFamily="18" charset="0"/>
              </a:rPr>
              <a:t>по окончании упражнения акцентировать внимание педагогов на том, том каких характеристик больше – положительных или отрицательных.</a:t>
            </a:r>
            <a:endParaRPr lang="ru-RU" sz="192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882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9911DF0-65D2-7C46-C14F-716EB904C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274639"/>
            <a:ext cx="9875520" cy="457199"/>
          </a:xfrm>
        </p:spPr>
        <p:txBody>
          <a:bodyPr>
            <a:noAutofit/>
          </a:bodyPr>
          <a:lstStyle/>
          <a:p>
            <a:r>
              <a:rPr lang="ru-RU" sz="336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Компетентный родитель - кто это?</a:t>
            </a:r>
            <a:endParaRPr lang="ru-RU" sz="3360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518456D-A2BF-8A66-3D8D-BD85FDBA8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240" y="923122"/>
            <a:ext cx="9875520" cy="579835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b="1" i="0" dirty="0">
                <a:solidFill>
                  <a:schemeClr val="tx2"/>
                </a:solidFill>
                <a:effectLst/>
                <a:latin typeface="Times New Roman" panose="02020603050405020304" pitchFamily="18" charset="0"/>
              </a:rPr>
              <a:t>	</a:t>
            </a:r>
            <a:r>
              <a:rPr lang="ru-RU" sz="9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Компетентный родитель – это человек, который не испытывает страха за то, что он «плохой» родитель и не переносит чувство страха и вины на своего ребенка. Человек, готовый видеть реальную ситуацию, в которой растет его ребенок и предпринимать, усилия для того, чтобы ее менять.  Человек, который знает, что если не помогает одно – надо пробовать другое.</a:t>
            </a:r>
          </a:p>
          <a:p>
            <a:pPr marL="0" indent="0">
              <a:buNone/>
            </a:pPr>
            <a:r>
              <a:rPr lang="ru-RU" sz="9600" b="1" dirty="0">
                <a:solidFill>
                  <a:srgbClr val="046C42"/>
                </a:solidFill>
                <a:latin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7680" b="1" dirty="0">
                <a:solidFill>
                  <a:srgbClr val="046C42"/>
                </a:solidFill>
                <a:latin typeface="Times New Roman" panose="02020603050405020304" pitchFamily="18" charset="0"/>
              </a:rPr>
              <a:t>	</a:t>
            </a:r>
            <a:r>
              <a:rPr lang="ru-RU" sz="9600" b="1" dirty="0">
                <a:solidFill>
                  <a:srgbClr val="046C42"/>
                </a:solidFill>
                <a:latin typeface="Times New Roman" panose="02020603050405020304" pitchFamily="18" charset="0"/>
              </a:rPr>
              <a:t>Компетентный родитель понимает, что для изменения развития ребенка в более благоприятную сторону надо меняться самому, пробовать, искать, в общем – учиться. </a:t>
            </a:r>
          </a:p>
          <a:p>
            <a:pPr marL="0" indent="0">
              <a:buNone/>
            </a:pPr>
            <a:endParaRPr lang="ru-RU" sz="7680" dirty="0">
              <a:solidFill>
                <a:srgbClr val="181818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7680" dirty="0">
                <a:solidFill>
                  <a:srgbClr val="181818"/>
                </a:solidFill>
                <a:latin typeface="Times New Roman" panose="02020603050405020304" pitchFamily="18" charset="0"/>
              </a:rPr>
              <a:t>	</a:t>
            </a:r>
            <a:r>
              <a:rPr lang="ru-RU" sz="1536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Детство – это не подготовка к жизни, это жизнь. Нет в ней черновиков.</a:t>
            </a:r>
          </a:p>
          <a:p>
            <a:pPr marL="0" indent="0">
              <a:buNone/>
            </a:pPr>
            <a:endParaRPr lang="ru-RU" sz="7680" dirty="0">
              <a:solidFill>
                <a:srgbClr val="181818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7680" dirty="0">
                <a:solidFill>
                  <a:srgbClr val="181818"/>
                </a:solidFill>
                <a:latin typeface="Times New Roman" panose="02020603050405020304" pitchFamily="18" charset="0"/>
              </a:rPr>
              <a:t>	</a:t>
            </a:r>
            <a:r>
              <a:rPr lang="ru-RU" sz="864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Трудные ситуации в воспитании детей – дело обычное и нормальное в жизни любого человека.</a:t>
            </a:r>
          </a:p>
          <a:p>
            <a:pPr marL="0" indent="0">
              <a:buNone/>
            </a:pPr>
            <a:endParaRPr lang="ru-RU" sz="6600" dirty="0">
              <a:solidFill>
                <a:srgbClr val="181818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6600" dirty="0">
                <a:solidFill>
                  <a:srgbClr val="181818"/>
                </a:solidFill>
                <a:latin typeface="Times New Roman" panose="02020603050405020304" pitchFamily="18" charset="0"/>
              </a:rPr>
              <a:t> </a:t>
            </a:r>
            <a:endParaRPr lang="ru-RU" sz="6600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821DD979-98CC-E574-3C9C-71B313DF2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890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04247F-4686-71A9-2816-870FB9D19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840" b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STXihei" panose="02010600040101010101" pitchFamily="2" charset="-122"/>
                <a:cs typeface="Calibri" panose="020F0502020204030204" pitchFamily="34" charset="0"/>
              </a:rPr>
              <a:t>«Какие они – современные </a:t>
            </a:r>
            <a:br>
              <a:rPr lang="ru-RU" sz="3840" b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STXihei" panose="02010600040101010101" pitchFamily="2" charset="-122"/>
                <a:cs typeface="Calibri" panose="020F0502020204030204" pitchFamily="34" charset="0"/>
              </a:rPr>
            </a:br>
            <a:r>
              <a:rPr lang="ru-RU" sz="3840" b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STXihei" panose="02010600040101010101" pitchFamily="2" charset="-122"/>
                <a:cs typeface="Calibri" panose="020F0502020204030204" pitchFamily="34" charset="0"/>
              </a:rPr>
              <a:t>родители?»</a:t>
            </a:r>
            <a:endParaRPr lang="ru-RU" sz="3840" b="1" dirty="0">
              <a:latin typeface="Calibri" panose="020F0502020204030204" pitchFamily="34" charset="0"/>
              <a:ea typeface="STXihei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0ACF942-C057-5A77-3424-7D09773F3B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8808" y="1675342"/>
            <a:ext cx="9581096" cy="37145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840" b="1" dirty="0">
                <a:solidFill>
                  <a:srgbClr val="FF0000"/>
                </a:solidFill>
              </a:rPr>
              <a:t>ЗРЕЛЫЕ,                    </a:t>
            </a:r>
            <a:r>
              <a:rPr lang="ru-RU" sz="6480" b="1" dirty="0">
                <a:solidFill>
                  <a:srgbClr val="FF0000"/>
                </a:solidFill>
              </a:rPr>
              <a:t>компетентные</a:t>
            </a:r>
          </a:p>
          <a:p>
            <a:pPr marL="0" indent="0">
              <a:buNone/>
            </a:pPr>
            <a:r>
              <a:rPr lang="ru-RU" sz="2880" b="1" dirty="0">
                <a:solidFill>
                  <a:srgbClr val="FF0000"/>
                </a:solidFill>
              </a:rPr>
              <a:t>                         ОСОЗНАНЫЕ, </a:t>
            </a:r>
          </a:p>
          <a:p>
            <a:pPr marL="0" indent="0" algn="r"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Негативно настроенные,</a:t>
            </a:r>
          </a:p>
          <a:p>
            <a:pPr marL="0" indent="0" algn="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4320" b="1" dirty="0">
                <a:solidFill>
                  <a:srgbClr val="046C42"/>
                </a:solidFill>
              </a:rPr>
              <a:t>чрезмерно-профессионально-занятые,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9016EB64-8F58-9768-8082-DC14D912D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1C6C6C44-EAD6-D130-2835-E356F2F92617}"/>
              </a:ext>
            </a:extLst>
          </p:cNvPr>
          <p:cNvSpPr txBox="1"/>
          <p:nvPr/>
        </p:nvSpPr>
        <p:spPr>
          <a:xfrm>
            <a:off x="3352800" y="3210091"/>
            <a:ext cx="5486400" cy="108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216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ru-RU" sz="216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ru-RU" sz="2160" dirty="0"/>
          </a:p>
        </p:txBody>
      </p:sp>
    </p:spTree>
    <p:extLst>
      <p:ext uri="{BB962C8B-B14F-4D97-AF65-F5344CB8AC3E}">
        <p14:creationId xmlns:p14="http://schemas.microsoft.com/office/powerpoint/2010/main" val="1706310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B0A9F148-6BE3-6F54-941C-962598C5C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153D8FD-0867-BD4A-DB74-45444EFB09C5}"/>
              </a:ext>
            </a:extLst>
          </p:cNvPr>
          <p:cNvSpPr txBox="1"/>
          <p:nvPr/>
        </p:nvSpPr>
        <p:spPr>
          <a:xfrm>
            <a:off x="1544731" y="836713"/>
            <a:ext cx="9591466" cy="1089529"/>
          </a:xfrm>
          <a:prstGeom prst="rect">
            <a:avLst/>
          </a:prstGeom>
          <a:solidFill>
            <a:schemeClr val="bg2"/>
          </a:solidFill>
          <a:effectLst>
            <a:softEdge rad="31750"/>
          </a:effectLst>
        </p:spPr>
        <p:txBody>
          <a:bodyPr wrap="square">
            <a:spAutoFit/>
          </a:bodyPr>
          <a:lstStyle/>
          <a:p>
            <a:r>
              <a:rPr lang="ru-RU" sz="2160" dirty="0"/>
              <a:t>За воспитание и образование детей несут ответственность </a:t>
            </a:r>
            <a:r>
              <a:rPr lang="ru-RU" sz="2160" b="1" dirty="0">
                <a:solidFill>
                  <a:srgbClr val="C00000"/>
                </a:solidFill>
              </a:rPr>
              <a:t>РОДИТЕЛИ;</a:t>
            </a:r>
            <a:r>
              <a:rPr lang="ru-RU" sz="2160" dirty="0"/>
              <a:t> все другие социальные институты призваны поддержать и дополнить их воспитательную деятельность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8D853252-AE89-DE68-730C-88B996A4621D}"/>
              </a:ext>
            </a:extLst>
          </p:cNvPr>
          <p:cNvSpPr txBox="1"/>
          <p:nvPr/>
        </p:nvSpPr>
        <p:spPr>
          <a:xfrm>
            <a:off x="1544731" y="2372054"/>
            <a:ext cx="9487634" cy="10895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softEdge rad="31750"/>
          </a:effectLst>
        </p:spPr>
        <p:txBody>
          <a:bodyPr wrap="square">
            <a:spAutoFit/>
          </a:bodyPr>
          <a:lstStyle/>
          <a:p>
            <a:r>
              <a:rPr lang="ru-RU" sz="2160" dirty="0"/>
              <a:t>Признание приоритета семейного воспитания требует </a:t>
            </a:r>
            <a:r>
              <a:rPr lang="ru-RU" sz="2160" b="1" dirty="0">
                <a:solidFill>
                  <a:srgbClr val="C00000"/>
                </a:solidFill>
              </a:rPr>
              <a:t>НОВЫХ ОТНОШЕНИЙ </a:t>
            </a:r>
            <a:r>
              <a:rPr lang="ru-RU" sz="2160" dirty="0"/>
              <a:t>семьи и образовательного учреждения, которые определяются понятиями «сотрудничество», «партнерство».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4D34651-E855-C1B3-7ACD-AFD7DB716756}"/>
              </a:ext>
            </a:extLst>
          </p:cNvPr>
          <p:cNvSpPr txBox="1"/>
          <p:nvPr/>
        </p:nvSpPr>
        <p:spPr>
          <a:xfrm>
            <a:off x="1573171" y="3721418"/>
            <a:ext cx="9459194" cy="10895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softEdge rad="12700"/>
          </a:effectLst>
        </p:spPr>
        <p:txBody>
          <a:bodyPr wrap="square">
            <a:spAutoFit/>
          </a:bodyPr>
          <a:lstStyle/>
          <a:p>
            <a:r>
              <a:rPr lang="ru-RU" sz="2160" dirty="0"/>
              <a:t>Инициатором изменения социальных контактов с семьей является </a:t>
            </a:r>
            <a:r>
              <a:rPr lang="ru-RU" sz="2160" b="1" dirty="0">
                <a:solidFill>
                  <a:srgbClr val="C00000"/>
                </a:solidFill>
              </a:rPr>
              <a:t>ОБРАЗОВАТЕЛЬНОЕ УЧРЕЖДЕНИЕ</a:t>
            </a:r>
            <a:r>
              <a:rPr lang="ru-RU" sz="2160" dirty="0"/>
              <a:t>, которое гарантирует профессиональный уровень поддержки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DEBF58C-DE7F-0684-E5FD-93EEC35BCB52}"/>
              </a:ext>
            </a:extLst>
          </p:cNvPr>
          <p:cNvSpPr txBox="1"/>
          <p:nvPr/>
        </p:nvSpPr>
        <p:spPr>
          <a:xfrm>
            <a:off x="1516291" y="5070783"/>
            <a:ext cx="9487634" cy="10895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2160" dirty="0"/>
              <a:t>Главное в контексте «семья - образовательное учреждение» - </a:t>
            </a:r>
            <a:r>
              <a:rPr lang="ru-RU" sz="2160" dirty="0">
                <a:solidFill>
                  <a:srgbClr val="C00000"/>
                </a:solidFill>
              </a:rPr>
              <a:t>ЛИЧНОЕ ВЗАИМОДЕЙСТВИЕ </a:t>
            </a:r>
            <a:r>
              <a:rPr lang="ru-RU" sz="2160" dirty="0"/>
              <a:t>педагога и родителей в процессе воспитания конкретного ребенка.</a:t>
            </a:r>
          </a:p>
        </p:txBody>
      </p:sp>
    </p:spTree>
    <p:extLst>
      <p:ext uri="{BB962C8B-B14F-4D97-AF65-F5344CB8AC3E}">
        <p14:creationId xmlns:p14="http://schemas.microsoft.com/office/powerpoint/2010/main" val="1124021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D736F7E-FA3C-D7D0-B01B-F4083732D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6B592282-7E6D-6D53-9EBD-6562834AE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pic>
        <p:nvPicPr>
          <p:cNvPr id="7" name="Picture 2" descr="\\pr.ad.com\Profiles\User_Profiles\shakhnovskaya\Desktop\Логотип конкурса Лучший ЭКОволонтерский отряд\2ce73a6234934b8252719a9307769da7.jpg">
            <a:extLst>
              <a:ext uri="{FF2B5EF4-FFF2-40B4-BE49-F238E27FC236}">
                <a16:creationId xmlns="" xmlns:a16="http://schemas.microsoft.com/office/drawing/2014/main" id="{E5C85486-332A-6D2D-8249-581A2795BB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13" t="327" r="74142"/>
          <a:stretch/>
        </p:blipFill>
        <p:spPr bwMode="auto">
          <a:xfrm>
            <a:off x="609600" y="-1"/>
            <a:ext cx="28077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1D285A27-0B95-A2C7-8D80-AFEE12B31352}"/>
              </a:ext>
            </a:extLst>
          </p:cNvPr>
          <p:cNvSpPr/>
          <p:nvPr/>
        </p:nvSpPr>
        <p:spPr>
          <a:xfrm>
            <a:off x="6700867" y="4465915"/>
            <a:ext cx="4666118" cy="4247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ru-RU" sz="2160" dirty="0">
              <a:solidFill>
                <a:srgbClr val="47979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20D4DBF-4911-92B9-6E7E-89DE5A33C0D7}"/>
              </a:ext>
            </a:extLst>
          </p:cNvPr>
          <p:cNvSpPr txBox="1"/>
          <p:nvPr/>
        </p:nvSpPr>
        <p:spPr>
          <a:xfrm>
            <a:off x="3445102" y="2771728"/>
            <a:ext cx="8078688" cy="374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160" b="1" dirty="0"/>
              <a:t>П.6. </a:t>
            </a:r>
            <a:r>
              <a:rPr lang="ru-RU" sz="2160" b="1" dirty="0">
                <a:solidFill>
                  <a:srgbClr val="0070C0"/>
                </a:solidFill>
              </a:rPr>
              <a:t>Образовательные программы дошкольного образования разрабатываются и утверждаются организацией, </a:t>
            </a:r>
            <a:r>
              <a:rPr lang="ru-RU" sz="2160" dirty="0"/>
              <a:t>осуществляющей образовательную деятельность, в соответствии с федеральным государственным образовательным </a:t>
            </a:r>
            <a:r>
              <a:rPr lang="ru-RU" sz="2160" b="1" dirty="0">
                <a:solidFill>
                  <a:srgbClr val="FF0000"/>
                </a:solidFill>
              </a:rPr>
              <a:t>стандартом </a:t>
            </a:r>
            <a:r>
              <a:rPr lang="ru-RU" sz="2160" dirty="0"/>
              <a:t>дошкольного образования и соответствующей </a:t>
            </a:r>
            <a:r>
              <a:rPr lang="ru-RU" sz="2160" b="1" dirty="0">
                <a:solidFill>
                  <a:srgbClr val="FF0000"/>
                </a:solidFill>
              </a:rPr>
              <a:t>федеральной образовательной программой дошкольного образования. </a:t>
            </a:r>
            <a:r>
              <a:rPr lang="ru-RU" sz="2160" dirty="0"/>
              <a:t>Содержание и планируемые результаты разработанных образовательными организациями образовательных программ должны быть не ниже соответствующих содержания и планируемых результатов федеральной программы дошкольного образования. (в ред. Федерального </a:t>
            </a:r>
            <a:r>
              <a:rPr lang="ru-RU" sz="2160" b="1" dirty="0">
                <a:solidFill>
                  <a:srgbClr val="0070C0"/>
                </a:solidFill>
              </a:rPr>
              <a:t>закона</a:t>
            </a:r>
            <a:r>
              <a:rPr lang="ru-RU" sz="2160" dirty="0"/>
              <a:t> от 24.09.2022 N 371-ФЗ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12F001D-D65F-6CD0-778F-60B3E39DC6E3}"/>
              </a:ext>
            </a:extLst>
          </p:cNvPr>
          <p:cNvSpPr txBox="1"/>
          <p:nvPr/>
        </p:nvSpPr>
        <p:spPr>
          <a:xfrm>
            <a:off x="5730241" y="2145966"/>
            <a:ext cx="5135850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160" b="1" dirty="0"/>
              <a:t>Статья 12. Образовательные программ</a:t>
            </a:r>
            <a:r>
              <a:rPr lang="ru-RU" sz="2160" dirty="0"/>
              <a:t>ы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C25CD27-3C8B-BE2C-BA95-339CEF385733}"/>
              </a:ext>
            </a:extLst>
          </p:cNvPr>
          <p:cNvSpPr txBox="1"/>
          <p:nvPr/>
        </p:nvSpPr>
        <p:spPr>
          <a:xfrm>
            <a:off x="4454218" y="126266"/>
            <a:ext cx="641187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16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Основные общеобразовательные программы </a:t>
            </a:r>
            <a:r>
              <a:rPr lang="ru-RU" sz="2160" dirty="0"/>
              <a:t>подлежат приведению в соответствие с федеральными основными общеобразовательными программами не позднее 01.09.2023 (ФЗ от 24.09.2022 N 371-ФЗ).</a:t>
            </a:r>
          </a:p>
        </p:txBody>
      </p:sp>
    </p:spTree>
    <p:extLst>
      <p:ext uri="{BB962C8B-B14F-4D97-AF65-F5344CB8AC3E}">
        <p14:creationId xmlns:p14="http://schemas.microsoft.com/office/powerpoint/2010/main" val="1323942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5AE2200-D2AB-FA59-D9AA-1EEE17D0E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E8D703A9-E6F1-E258-D051-486223FF0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pic>
        <p:nvPicPr>
          <p:cNvPr id="7" name="Picture 2" descr="\\pr.ad.com\Profiles\User_Profiles\shakhnovskaya\Desktop\Логотип конкурса Лучший ЭКОволонтерский отряд\2ce73a6234934b8252719a9307769da7.jpg">
            <a:extLst>
              <a:ext uri="{FF2B5EF4-FFF2-40B4-BE49-F238E27FC236}">
                <a16:creationId xmlns="" xmlns:a16="http://schemas.microsoft.com/office/drawing/2014/main" id="{C7F226D7-7063-A989-7887-5049383A6E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13" t="327" r="74142"/>
          <a:stretch/>
        </p:blipFill>
        <p:spPr bwMode="auto">
          <a:xfrm>
            <a:off x="609600" y="1"/>
            <a:ext cx="323975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B6AC68EE-A0C7-625F-B0DC-FD19A5A980A6}"/>
              </a:ext>
            </a:extLst>
          </p:cNvPr>
          <p:cNvSpPr/>
          <p:nvPr/>
        </p:nvSpPr>
        <p:spPr>
          <a:xfrm>
            <a:off x="6700867" y="4465915"/>
            <a:ext cx="4666118" cy="4247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ru-RU" sz="2160" dirty="0">
              <a:solidFill>
                <a:srgbClr val="47979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4CC65D82-DB7D-B616-B38A-E6BB49C4966B}"/>
              </a:ext>
            </a:extLst>
          </p:cNvPr>
          <p:cNvSpPr txBox="1"/>
          <p:nvPr/>
        </p:nvSpPr>
        <p:spPr>
          <a:xfrm>
            <a:off x="6528048" y="231845"/>
            <a:ext cx="5486400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920" b="1" dirty="0"/>
              <a:t>Статья 48.</a:t>
            </a:r>
            <a:r>
              <a:rPr lang="ru-RU" sz="1920" dirty="0"/>
              <a:t> Обязанности и ответственность </a:t>
            </a:r>
            <a:br>
              <a:rPr lang="ru-RU" sz="1920" dirty="0"/>
            </a:br>
            <a:r>
              <a:rPr lang="ru-RU" sz="1920" dirty="0"/>
              <a:t>педагогических работников </a:t>
            </a:r>
            <a:endParaRPr lang="ru-RU" sz="2160" dirty="0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B8893F52-45F8-9073-9731-027873F47350}"/>
              </a:ext>
            </a:extLst>
          </p:cNvPr>
          <p:cNvSpPr txBox="1"/>
          <p:nvPr/>
        </p:nvSpPr>
        <p:spPr>
          <a:xfrm>
            <a:off x="3935760" y="2080939"/>
            <a:ext cx="7431226" cy="31947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softEdge rad="31750"/>
          </a:effectLst>
        </p:spPr>
        <p:txBody>
          <a:bodyPr wrap="square">
            <a:spAutoFit/>
          </a:bodyPr>
          <a:lstStyle/>
          <a:p>
            <a:r>
              <a:rPr lang="ru-RU" sz="2880" dirty="0"/>
              <a:t>1. Педагогические работники обязаны: 1) осуществлять свою деятельность на высоком профессиональном уровне, обеспечивать в полном объеме реализацию преподаваемых учебных предмета, курса, дисциплины (модуля) </a:t>
            </a:r>
            <a:r>
              <a:rPr lang="ru-RU" sz="2880" b="1" dirty="0">
                <a:solidFill>
                  <a:srgbClr val="C00000"/>
                </a:solidFill>
              </a:rPr>
              <a:t>в соответствии с утвержденной рабочей программой; </a:t>
            </a:r>
          </a:p>
        </p:txBody>
      </p:sp>
    </p:spTree>
    <p:extLst>
      <p:ext uri="{BB962C8B-B14F-4D97-AF65-F5344CB8AC3E}">
        <p14:creationId xmlns:p14="http://schemas.microsoft.com/office/powerpoint/2010/main" val="1176157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\\pr.ad.com\Profiles\User_Profiles\shakhnovskaya\Desktop\Логотип конкурса Лучший ЭКОволонтерский отряд\2ce73a6234934b8252719a9307769da7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13" t="327" r="74142"/>
          <a:stretch/>
        </p:blipFill>
        <p:spPr bwMode="auto">
          <a:xfrm>
            <a:off x="609600" y="0"/>
            <a:ext cx="1299040" cy="6878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Группа 1"/>
          <p:cNvGrpSpPr/>
          <p:nvPr/>
        </p:nvGrpSpPr>
        <p:grpSpPr>
          <a:xfrm>
            <a:off x="1076136" y="2088140"/>
            <a:ext cx="825769" cy="825769"/>
            <a:chOff x="1187624" y="1048423"/>
            <a:chExt cx="688141" cy="688141"/>
          </a:xfrm>
        </p:grpSpPr>
        <p:sp>
          <p:nvSpPr>
            <p:cNvPr id="10" name="Oval 4"/>
            <p:cNvSpPr/>
            <p:nvPr/>
          </p:nvSpPr>
          <p:spPr>
            <a:xfrm>
              <a:off x="1187624" y="1048423"/>
              <a:ext cx="688141" cy="688141"/>
            </a:xfrm>
            <a:prstGeom prst="ellipse">
              <a:avLst/>
            </a:prstGeom>
            <a:solidFill>
              <a:schemeClr val="bg1"/>
            </a:solidFill>
            <a:ln w="412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160" dirty="0"/>
            </a:p>
          </p:txBody>
        </p:sp>
        <p:sp>
          <p:nvSpPr>
            <p:cNvPr id="7" name="Freeform 55">
              <a:extLst>
                <a:ext uri="{FF2B5EF4-FFF2-40B4-BE49-F238E27FC236}">
                  <a16:creationId xmlns="" xmlns:a16="http://schemas.microsoft.com/office/drawing/2014/main" id="{683CEA5F-C0A0-46E7-A90C-FD920CE7E73A}"/>
                </a:ext>
              </a:extLst>
            </p:cNvPr>
            <p:cNvSpPr/>
            <p:nvPr/>
          </p:nvSpPr>
          <p:spPr>
            <a:xfrm rot="2700000">
              <a:off x="1453099" y="1161224"/>
              <a:ext cx="192420" cy="471495"/>
            </a:xfrm>
            <a:custGeom>
              <a:avLst/>
              <a:gdLst/>
              <a:ahLst/>
              <a:cxnLst/>
              <a:rect l="l" t="t" r="r" b="b"/>
              <a:pathLst>
                <a:path w="1060423" h="2598393">
                  <a:moveTo>
                    <a:pt x="511607" y="1989888"/>
                  </a:moveTo>
                  <a:cubicBezTo>
                    <a:pt x="421916" y="2038892"/>
                    <a:pt x="392123" y="2248491"/>
                    <a:pt x="577615" y="2379095"/>
                  </a:cubicBezTo>
                  <a:cubicBezTo>
                    <a:pt x="531205" y="2257454"/>
                    <a:pt x="562054" y="2197447"/>
                    <a:pt x="592034" y="2136572"/>
                  </a:cubicBezTo>
                  <a:cubicBezTo>
                    <a:pt x="592534" y="2167519"/>
                    <a:pt x="560915" y="2234057"/>
                    <a:pt x="638675" y="2272816"/>
                  </a:cubicBezTo>
                  <a:cubicBezTo>
                    <a:pt x="602283" y="2156226"/>
                    <a:pt x="756001" y="2119500"/>
                    <a:pt x="594605" y="1990756"/>
                  </a:cubicBezTo>
                  <a:cubicBezTo>
                    <a:pt x="828052" y="2024484"/>
                    <a:pt x="759407" y="2143283"/>
                    <a:pt x="814896" y="2262952"/>
                  </a:cubicBezTo>
                  <a:cubicBezTo>
                    <a:pt x="774295" y="2270013"/>
                    <a:pt x="715464" y="2161619"/>
                    <a:pt x="728685" y="2212952"/>
                  </a:cubicBezTo>
                  <a:cubicBezTo>
                    <a:pt x="798068" y="2415798"/>
                    <a:pt x="590532" y="2421590"/>
                    <a:pt x="656442" y="2598393"/>
                  </a:cubicBezTo>
                  <a:cubicBezTo>
                    <a:pt x="451592" y="2586815"/>
                    <a:pt x="511509" y="2396411"/>
                    <a:pt x="415171" y="2350110"/>
                  </a:cubicBezTo>
                  <a:cubicBezTo>
                    <a:pt x="389023" y="2345435"/>
                    <a:pt x="357666" y="2366802"/>
                    <a:pt x="415723" y="2461957"/>
                  </a:cubicBezTo>
                  <a:cubicBezTo>
                    <a:pt x="77590" y="2209980"/>
                    <a:pt x="314998" y="2004011"/>
                    <a:pt x="511607" y="1989888"/>
                  </a:cubicBezTo>
                  <a:close/>
                  <a:moveTo>
                    <a:pt x="344786" y="1884983"/>
                  </a:moveTo>
                  <a:lnTo>
                    <a:pt x="722598" y="1884983"/>
                  </a:lnTo>
                  <a:cubicBezTo>
                    <a:pt x="716460" y="1906965"/>
                    <a:pt x="711917" y="1928321"/>
                    <a:pt x="707988" y="1948728"/>
                  </a:cubicBezTo>
                  <a:lnTo>
                    <a:pt x="357819" y="1948059"/>
                  </a:lnTo>
                  <a:close/>
                  <a:moveTo>
                    <a:pt x="530212" y="651224"/>
                  </a:moveTo>
                  <a:cubicBezTo>
                    <a:pt x="585486" y="651224"/>
                    <a:pt x="630294" y="696033"/>
                    <a:pt x="630294" y="751307"/>
                  </a:cubicBezTo>
                  <a:cubicBezTo>
                    <a:pt x="630294" y="806581"/>
                    <a:pt x="585486" y="851389"/>
                    <a:pt x="530212" y="851389"/>
                  </a:cubicBezTo>
                  <a:cubicBezTo>
                    <a:pt x="474938" y="851389"/>
                    <a:pt x="430129" y="806581"/>
                    <a:pt x="430129" y="751307"/>
                  </a:cubicBezTo>
                  <a:cubicBezTo>
                    <a:pt x="430129" y="696033"/>
                    <a:pt x="474938" y="651224"/>
                    <a:pt x="530212" y="651224"/>
                  </a:cubicBezTo>
                  <a:close/>
                  <a:moveTo>
                    <a:pt x="530212" y="551141"/>
                  </a:moveTo>
                  <a:cubicBezTo>
                    <a:pt x="419664" y="551141"/>
                    <a:pt x="330046" y="640759"/>
                    <a:pt x="330046" y="751307"/>
                  </a:cubicBezTo>
                  <a:cubicBezTo>
                    <a:pt x="330046" y="861855"/>
                    <a:pt x="419664" y="951472"/>
                    <a:pt x="530212" y="951472"/>
                  </a:cubicBezTo>
                  <a:cubicBezTo>
                    <a:pt x="640760" y="951472"/>
                    <a:pt x="730377" y="861855"/>
                    <a:pt x="730377" y="751307"/>
                  </a:cubicBezTo>
                  <a:cubicBezTo>
                    <a:pt x="730377" y="640759"/>
                    <a:pt x="640760" y="551141"/>
                    <a:pt x="530212" y="551141"/>
                  </a:cubicBezTo>
                  <a:close/>
                  <a:moveTo>
                    <a:pt x="286245" y="353827"/>
                  </a:moveTo>
                  <a:cubicBezTo>
                    <a:pt x="438132" y="439406"/>
                    <a:pt x="623290" y="440561"/>
                    <a:pt x="776100" y="356932"/>
                  </a:cubicBezTo>
                  <a:cubicBezTo>
                    <a:pt x="941305" y="720175"/>
                    <a:pt x="898096" y="1115325"/>
                    <a:pt x="825241" y="1447764"/>
                  </a:cubicBezTo>
                  <a:lnTo>
                    <a:pt x="1060423" y="1673413"/>
                  </a:lnTo>
                  <a:lnTo>
                    <a:pt x="1021935" y="1978110"/>
                  </a:lnTo>
                  <a:lnTo>
                    <a:pt x="745125" y="1786699"/>
                  </a:lnTo>
                  <a:lnTo>
                    <a:pt x="734250" y="1834148"/>
                  </a:lnTo>
                  <a:lnTo>
                    <a:pt x="332991" y="1834148"/>
                  </a:lnTo>
                  <a:cubicBezTo>
                    <a:pt x="330005" y="1820736"/>
                    <a:pt x="326662" y="1807037"/>
                    <a:pt x="323192" y="1793020"/>
                  </a:cubicBezTo>
                  <a:lnTo>
                    <a:pt x="38489" y="1989888"/>
                  </a:lnTo>
                  <a:lnTo>
                    <a:pt x="0" y="1685191"/>
                  </a:lnTo>
                  <a:lnTo>
                    <a:pt x="237343" y="1457469"/>
                  </a:lnTo>
                  <a:lnTo>
                    <a:pt x="238009" y="1459571"/>
                  </a:lnTo>
                  <a:lnTo>
                    <a:pt x="242012" y="1446515"/>
                  </a:lnTo>
                  <a:cubicBezTo>
                    <a:pt x="171205" y="1115067"/>
                    <a:pt x="127758" y="714059"/>
                    <a:pt x="286245" y="353827"/>
                  </a:cubicBezTo>
                  <a:close/>
                  <a:moveTo>
                    <a:pt x="527942" y="0"/>
                  </a:moveTo>
                  <a:cubicBezTo>
                    <a:pt x="622760" y="95693"/>
                    <a:pt x="695048" y="196745"/>
                    <a:pt x="748164" y="301374"/>
                  </a:cubicBezTo>
                  <a:cubicBezTo>
                    <a:pt x="612692" y="376844"/>
                    <a:pt x="447588" y="375495"/>
                    <a:pt x="312997" y="298024"/>
                  </a:cubicBezTo>
                  <a:cubicBezTo>
                    <a:pt x="364591" y="193505"/>
                    <a:pt x="435080" y="93397"/>
                    <a:pt x="527942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sz="2160" dirty="0"/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1076186" y="5002047"/>
            <a:ext cx="825769" cy="825769"/>
            <a:chOff x="1187624" y="3928743"/>
            <a:chExt cx="688141" cy="688141"/>
          </a:xfrm>
        </p:grpSpPr>
        <p:sp>
          <p:nvSpPr>
            <p:cNvPr id="13" name="Oval 7"/>
            <p:cNvSpPr/>
            <p:nvPr/>
          </p:nvSpPr>
          <p:spPr>
            <a:xfrm>
              <a:off x="1187624" y="3928743"/>
              <a:ext cx="688141" cy="688141"/>
            </a:xfrm>
            <a:prstGeom prst="ellipse">
              <a:avLst/>
            </a:prstGeom>
            <a:solidFill>
              <a:schemeClr val="bg1"/>
            </a:solidFill>
            <a:ln w="412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160" dirty="0"/>
            </a:p>
          </p:txBody>
        </p:sp>
        <p:sp>
          <p:nvSpPr>
            <p:cNvPr id="19" name="Rectangle 7">
              <a:extLst>
                <a:ext uri="{FF2B5EF4-FFF2-40B4-BE49-F238E27FC236}">
                  <a16:creationId xmlns="" xmlns:a16="http://schemas.microsoft.com/office/drawing/2014/main" id="{4ECFC111-AE12-4F1A-A52B-4A85FA9EF01D}"/>
                </a:ext>
              </a:extLst>
            </p:cNvPr>
            <p:cNvSpPr/>
            <p:nvPr/>
          </p:nvSpPr>
          <p:spPr>
            <a:xfrm>
              <a:off x="1375285" y="4094133"/>
              <a:ext cx="316394" cy="358809"/>
            </a:xfrm>
            <a:custGeom>
              <a:avLst/>
              <a:gdLst/>
              <a:ahLst/>
              <a:cxnLst/>
              <a:rect l="l" t="t" r="r" b="b"/>
              <a:pathLst>
                <a:path w="3240000" h="3240000">
                  <a:moveTo>
                    <a:pt x="401869" y="2055482"/>
                  </a:moveTo>
                  <a:lnTo>
                    <a:pt x="869869" y="2055482"/>
                  </a:lnTo>
                  <a:lnTo>
                    <a:pt x="869869" y="2919482"/>
                  </a:lnTo>
                  <a:lnTo>
                    <a:pt x="401869" y="2919482"/>
                  </a:lnTo>
                  <a:close/>
                  <a:moveTo>
                    <a:pt x="1121949" y="1695482"/>
                  </a:moveTo>
                  <a:lnTo>
                    <a:pt x="1589949" y="1695482"/>
                  </a:lnTo>
                  <a:lnTo>
                    <a:pt x="1589949" y="2919482"/>
                  </a:lnTo>
                  <a:lnTo>
                    <a:pt x="1121949" y="2919482"/>
                  </a:lnTo>
                  <a:close/>
                  <a:moveTo>
                    <a:pt x="1842029" y="1335482"/>
                  </a:moveTo>
                  <a:lnTo>
                    <a:pt x="2310029" y="1335482"/>
                  </a:lnTo>
                  <a:lnTo>
                    <a:pt x="2310029" y="2919482"/>
                  </a:lnTo>
                  <a:lnTo>
                    <a:pt x="1842029" y="2919482"/>
                  </a:lnTo>
                  <a:close/>
                  <a:moveTo>
                    <a:pt x="2562109" y="975482"/>
                  </a:moveTo>
                  <a:lnTo>
                    <a:pt x="3030109" y="975482"/>
                  </a:lnTo>
                  <a:lnTo>
                    <a:pt x="3030109" y="2919482"/>
                  </a:lnTo>
                  <a:lnTo>
                    <a:pt x="2562109" y="2919482"/>
                  </a:lnTo>
                  <a:close/>
                  <a:moveTo>
                    <a:pt x="2321888" y="224805"/>
                  </a:moveTo>
                  <a:lnTo>
                    <a:pt x="2880631" y="247420"/>
                  </a:lnTo>
                  <a:lnTo>
                    <a:pt x="2620844" y="742612"/>
                  </a:lnTo>
                  <a:lnTo>
                    <a:pt x="2546105" y="613161"/>
                  </a:lnTo>
                  <a:lnTo>
                    <a:pt x="541555" y="1770488"/>
                  </a:lnTo>
                  <a:lnTo>
                    <a:pt x="392077" y="1511585"/>
                  </a:lnTo>
                  <a:lnTo>
                    <a:pt x="2396627" y="354257"/>
                  </a:lnTo>
                  <a:close/>
                  <a:moveTo>
                    <a:pt x="0" y="0"/>
                  </a:moveTo>
                  <a:lnTo>
                    <a:pt x="180000" y="0"/>
                  </a:lnTo>
                  <a:lnTo>
                    <a:pt x="180000" y="3059999"/>
                  </a:lnTo>
                  <a:lnTo>
                    <a:pt x="3240000" y="3059999"/>
                  </a:lnTo>
                  <a:lnTo>
                    <a:pt x="3240000" y="3239999"/>
                  </a:lnTo>
                  <a:lnTo>
                    <a:pt x="180000" y="3239999"/>
                  </a:lnTo>
                  <a:lnTo>
                    <a:pt x="180000" y="3240000"/>
                  </a:lnTo>
                  <a:lnTo>
                    <a:pt x="0" y="3240000"/>
                  </a:lnTo>
                  <a:lnTo>
                    <a:pt x="0" y="3239999"/>
                  </a:lnTo>
                  <a:lnTo>
                    <a:pt x="0" y="3059999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109728" tIns="54864" rIns="109728" bIns="5486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sz="2160" dirty="0"/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1104008" y="4101594"/>
            <a:ext cx="825769" cy="825769"/>
            <a:chOff x="1187624" y="2946290"/>
            <a:chExt cx="688141" cy="688141"/>
          </a:xfrm>
        </p:grpSpPr>
        <p:sp>
          <p:nvSpPr>
            <p:cNvPr id="12" name="Oval 6"/>
            <p:cNvSpPr/>
            <p:nvPr/>
          </p:nvSpPr>
          <p:spPr>
            <a:xfrm>
              <a:off x="1187624" y="2946290"/>
              <a:ext cx="688141" cy="688141"/>
            </a:xfrm>
            <a:prstGeom prst="ellipse">
              <a:avLst/>
            </a:prstGeom>
            <a:solidFill>
              <a:schemeClr val="bg1"/>
            </a:solidFill>
            <a:ln w="412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160" dirty="0"/>
            </a:p>
          </p:txBody>
        </p:sp>
        <p:sp>
          <p:nvSpPr>
            <p:cNvPr id="20" name="Freeform 32">
              <a:extLst>
                <a:ext uri="{FF2B5EF4-FFF2-40B4-BE49-F238E27FC236}">
                  <a16:creationId xmlns="" xmlns:a16="http://schemas.microsoft.com/office/drawing/2014/main" id="{53B498A1-26A6-4245-832A-FD525E672DFA}"/>
                </a:ext>
              </a:extLst>
            </p:cNvPr>
            <p:cNvSpPr/>
            <p:nvPr/>
          </p:nvSpPr>
          <p:spPr>
            <a:xfrm>
              <a:off x="1331639" y="3100394"/>
              <a:ext cx="353659" cy="323939"/>
            </a:xfrm>
            <a:custGeom>
              <a:avLst/>
              <a:gdLst/>
              <a:ahLst/>
              <a:cxnLst/>
              <a:rect l="l" t="t" r="r" b="b"/>
              <a:pathLst>
                <a:path w="3210745" h="2940925">
                  <a:moveTo>
                    <a:pt x="340528" y="2526682"/>
                  </a:moveTo>
                  <a:cubicBezTo>
                    <a:pt x="280875" y="2526682"/>
                    <a:pt x="232516" y="2575041"/>
                    <a:pt x="232516" y="2634694"/>
                  </a:cubicBezTo>
                  <a:cubicBezTo>
                    <a:pt x="232516" y="2694347"/>
                    <a:pt x="280875" y="2742706"/>
                    <a:pt x="340528" y="2742706"/>
                  </a:cubicBezTo>
                  <a:cubicBezTo>
                    <a:pt x="400181" y="2742706"/>
                    <a:pt x="448540" y="2694347"/>
                    <a:pt x="448540" y="2634694"/>
                  </a:cubicBezTo>
                  <a:cubicBezTo>
                    <a:pt x="448540" y="2575041"/>
                    <a:pt x="400181" y="2526682"/>
                    <a:pt x="340528" y="2526682"/>
                  </a:cubicBezTo>
                  <a:close/>
                  <a:moveTo>
                    <a:pt x="1821636" y="152"/>
                  </a:moveTo>
                  <a:cubicBezTo>
                    <a:pt x="1920275" y="-4956"/>
                    <a:pt x="2051571" y="119306"/>
                    <a:pt x="2102482" y="278737"/>
                  </a:cubicBezTo>
                  <a:cubicBezTo>
                    <a:pt x="2192513" y="649582"/>
                    <a:pt x="1575154" y="1213351"/>
                    <a:pt x="2006019" y="1236931"/>
                  </a:cubicBezTo>
                  <a:cubicBezTo>
                    <a:pt x="2310412" y="1206920"/>
                    <a:pt x="2473326" y="1176910"/>
                    <a:pt x="2803442" y="1166192"/>
                  </a:cubicBezTo>
                  <a:cubicBezTo>
                    <a:pt x="3103547" y="1170479"/>
                    <a:pt x="3152850" y="1361260"/>
                    <a:pt x="3002798" y="1564903"/>
                  </a:cubicBezTo>
                  <a:cubicBezTo>
                    <a:pt x="3191435" y="1575621"/>
                    <a:pt x="3347919" y="1869296"/>
                    <a:pt x="3022090" y="1989338"/>
                  </a:cubicBezTo>
                  <a:cubicBezTo>
                    <a:pt x="3332913" y="2182262"/>
                    <a:pt x="3154994" y="2426634"/>
                    <a:pt x="2977074" y="2471650"/>
                  </a:cubicBezTo>
                  <a:cubicBezTo>
                    <a:pt x="3127127" y="2606697"/>
                    <a:pt x="3109978" y="2709590"/>
                    <a:pt x="2957782" y="2793191"/>
                  </a:cubicBezTo>
                  <a:cubicBezTo>
                    <a:pt x="2620164" y="2932526"/>
                    <a:pt x="1747715" y="3028988"/>
                    <a:pt x="1253613" y="2818914"/>
                  </a:cubicBezTo>
                  <a:cubicBezTo>
                    <a:pt x="1018944" y="2738561"/>
                    <a:pt x="869067" y="2654318"/>
                    <a:pt x="700568" y="2648441"/>
                  </a:cubicBezTo>
                  <a:lnTo>
                    <a:pt x="700568" y="2796242"/>
                  </a:lnTo>
                  <a:cubicBezTo>
                    <a:pt x="700568" y="2860729"/>
                    <a:pt x="648291" y="2913006"/>
                    <a:pt x="583804" y="2913006"/>
                  </a:cubicBezTo>
                  <a:lnTo>
                    <a:pt x="0" y="2913006"/>
                  </a:lnTo>
                  <a:lnTo>
                    <a:pt x="0" y="1400838"/>
                  </a:lnTo>
                  <a:lnTo>
                    <a:pt x="583804" y="1400838"/>
                  </a:lnTo>
                  <a:cubicBezTo>
                    <a:pt x="648291" y="1400838"/>
                    <a:pt x="700568" y="1453115"/>
                    <a:pt x="700568" y="1517602"/>
                  </a:cubicBezTo>
                  <a:lnTo>
                    <a:pt x="700568" y="1571674"/>
                  </a:lnTo>
                  <a:cubicBezTo>
                    <a:pt x="721537" y="1568378"/>
                    <a:pt x="746526" y="1559634"/>
                    <a:pt x="784162" y="1539180"/>
                  </a:cubicBezTo>
                  <a:cubicBezTo>
                    <a:pt x="831321" y="1421281"/>
                    <a:pt x="890271" y="1323747"/>
                    <a:pt x="1034964" y="1191915"/>
                  </a:cubicBezTo>
                  <a:cubicBezTo>
                    <a:pt x="1257900" y="851081"/>
                    <a:pt x="1628744" y="677449"/>
                    <a:pt x="1703770" y="169413"/>
                  </a:cubicBezTo>
                  <a:cubicBezTo>
                    <a:pt x="1715024" y="52855"/>
                    <a:pt x="1762452" y="3217"/>
                    <a:pt x="1821636" y="152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109728" tIns="54864" rIns="109728" bIns="5486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sz="2160" dirty="0"/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1082870" y="3026149"/>
            <a:ext cx="825769" cy="825769"/>
            <a:chOff x="1187624" y="1984527"/>
            <a:chExt cx="688141" cy="688141"/>
          </a:xfrm>
        </p:grpSpPr>
        <p:sp>
          <p:nvSpPr>
            <p:cNvPr id="11" name="Oval 5"/>
            <p:cNvSpPr/>
            <p:nvPr/>
          </p:nvSpPr>
          <p:spPr>
            <a:xfrm>
              <a:off x="1187624" y="1984527"/>
              <a:ext cx="688141" cy="688141"/>
            </a:xfrm>
            <a:prstGeom prst="ellipse">
              <a:avLst/>
            </a:prstGeom>
            <a:solidFill>
              <a:schemeClr val="bg1"/>
            </a:solidFill>
            <a:ln w="412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160" dirty="0"/>
            </a:p>
          </p:txBody>
        </p:sp>
        <p:sp>
          <p:nvSpPr>
            <p:cNvPr id="22" name="Rounded Rectangle 51">
              <a:extLst>
                <a:ext uri="{FF2B5EF4-FFF2-40B4-BE49-F238E27FC236}">
                  <a16:creationId xmlns="" xmlns:a16="http://schemas.microsoft.com/office/drawing/2014/main" id="{B4FFB3DB-4891-43A3-93F3-84D4A5427744}"/>
                </a:ext>
              </a:extLst>
            </p:cNvPr>
            <p:cNvSpPr/>
            <p:nvPr/>
          </p:nvSpPr>
          <p:spPr>
            <a:xfrm rot="16200000" flipH="1">
              <a:off x="1319612" y="2127653"/>
              <a:ext cx="413026" cy="388972"/>
            </a:xfrm>
            <a:custGeom>
              <a:avLst/>
              <a:gdLst/>
              <a:ahLst/>
              <a:cxnLst/>
              <a:rect l="l" t="t" r="r" b="b"/>
              <a:pathLst>
                <a:path w="2928608" h="2758049">
                  <a:moveTo>
                    <a:pt x="2797052" y="1199936"/>
                  </a:moveTo>
                  <a:lnTo>
                    <a:pt x="2797052" y="1541978"/>
                  </a:lnTo>
                  <a:cubicBezTo>
                    <a:pt x="2797052" y="1578306"/>
                    <a:pt x="2826502" y="1607756"/>
                    <a:pt x="2862830" y="1607756"/>
                  </a:cubicBezTo>
                  <a:lnTo>
                    <a:pt x="2862830" y="1607755"/>
                  </a:lnTo>
                  <a:cubicBezTo>
                    <a:pt x="2899158" y="1607755"/>
                    <a:pt x="2928608" y="1578305"/>
                    <a:pt x="2928608" y="1541977"/>
                  </a:cubicBezTo>
                  <a:lnTo>
                    <a:pt x="2928607" y="1199936"/>
                  </a:lnTo>
                  <a:cubicBezTo>
                    <a:pt x="2928607" y="1163608"/>
                    <a:pt x="2899158" y="1134159"/>
                    <a:pt x="2862830" y="1134158"/>
                  </a:cubicBezTo>
                  <a:cubicBezTo>
                    <a:pt x="2826502" y="1134159"/>
                    <a:pt x="2797052" y="1163608"/>
                    <a:pt x="2797052" y="1199936"/>
                  </a:cubicBezTo>
                  <a:close/>
                  <a:moveTo>
                    <a:pt x="2593193" y="1147315"/>
                  </a:moveTo>
                  <a:lnTo>
                    <a:pt x="2593193" y="1594601"/>
                  </a:lnTo>
                  <a:cubicBezTo>
                    <a:pt x="2593193" y="1630929"/>
                    <a:pt x="2622643" y="1660379"/>
                    <a:pt x="2658971" y="1660379"/>
                  </a:cubicBezTo>
                  <a:lnTo>
                    <a:pt x="2658971" y="1660378"/>
                  </a:lnTo>
                  <a:cubicBezTo>
                    <a:pt x="2695299" y="1660378"/>
                    <a:pt x="2724749" y="1630928"/>
                    <a:pt x="2724749" y="1594600"/>
                  </a:cubicBezTo>
                  <a:lnTo>
                    <a:pt x="2724748" y="1147315"/>
                  </a:lnTo>
                  <a:cubicBezTo>
                    <a:pt x="2724748" y="1110987"/>
                    <a:pt x="2695299" y="1081538"/>
                    <a:pt x="2658971" y="1081537"/>
                  </a:cubicBezTo>
                  <a:cubicBezTo>
                    <a:pt x="2622643" y="1081538"/>
                    <a:pt x="2593193" y="1110987"/>
                    <a:pt x="2593193" y="1147315"/>
                  </a:cubicBezTo>
                  <a:close/>
                  <a:moveTo>
                    <a:pt x="2389334" y="1121004"/>
                  </a:moveTo>
                  <a:lnTo>
                    <a:pt x="2389334" y="1620912"/>
                  </a:lnTo>
                  <a:cubicBezTo>
                    <a:pt x="2389334" y="1657240"/>
                    <a:pt x="2418784" y="1686690"/>
                    <a:pt x="2455112" y="1686690"/>
                  </a:cubicBezTo>
                  <a:lnTo>
                    <a:pt x="2455112" y="1686689"/>
                  </a:lnTo>
                  <a:cubicBezTo>
                    <a:pt x="2491440" y="1686689"/>
                    <a:pt x="2520890" y="1657239"/>
                    <a:pt x="2520890" y="1620911"/>
                  </a:cubicBezTo>
                  <a:lnTo>
                    <a:pt x="2520889" y="1121004"/>
                  </a:lnTo>
                  <a:cubicBezTo>
                    <a:pt x="2520889" y="1084676"/>
                    <a:pt x="2491440" y="1055227"/>
                    <a:pt x="2455112" y="1055226"/>
                  </a:cubicBezTo>
                  <a:cubicBezTo>
                    <a:pt x="2418784" y="1055227"/>
                    <a:pt x="2389334" y="1084676"/>
                    <a:pt x="2389334" y="1121004"/>
                  </a:cubicBezTo>
                  <a:close/>
                  <a:moveTo>
                    <a:pt x="1314382" y="1247024"/>
                  </a:moveTo>
                  <a:cubicBezTo>
                    <a:pt x="1314381" y="1225915"/>
                    <a:pt x="1331494" y="1208803"/>
                    <a:pt x="1352603" y="1208803"/>
                  </a:cubicBezTo>
                  <a:lnTo>
                    <a:pt x="1410313" y="1208803"/>
                  </a:lnTo>
                  <a:lnTo>
                    <a:pt x="1410313" y="1146778"/>
                  </a:lnTo>
                  <a:cubicBezTo>
                    <a:pt x="1410313" y="1145599"/>
                    <a:pt x="1410393" y="1144438"/>
                    <a:pt x="1411688" y="1143457"/>
                  </a:cubicBezTo>
                  <a:lnTo>
                    <a:pt x="1408531" y="1133444"/>
                  </a:lnTo>
                  <a:cubicBezTo>
                    <a:pt x="1410371" y="1112415"/>
                    <a:pt x="1428909" y="1096860"/>
                    <a:pt x="1449938" y="1098699"/>
                  </a:cubicBezTo>
                  <a:lnTo>
                    <a:pt x="2236821" y="1167543"/>
                  </a:lnTo>
                  <a:cubicBezTo>
                    <a:pt x="2257849" y="1169383"/>
                    <a:pt x="2273405" y="1187920"/>
                    <a:pt x="2271565" y="1208950"/>
                  </a:cubicBezTo>
                  <a:cubicBezTo>
                    <a:pt x="2269725" y="1229978"/>
                    <a:pt x="2251187" y="1245533"/>
                    <a:pt x="2230159" y="1243693"/>
                  </a:cubicBezTo>
                  <a:cubicBezTo>
                    <a:pt x="1973864" y="1221271"/>
                    <a:pt x="1717570" y="1198849"/>
                    <a:pt x="1461275" y="1176426"/>
                  </a:cubicBezTo>
                  <a:lnTo>
                    <a:pt x="1461274" y="1208803"/>
                  </a:lnTo>
                  <a:lnTo>
                    <a:pt x="1518985" y="1208803"/>
                  </a:lnTo>
                  <a:cubicBezTo>
                    <a:pt x="1540095" y="1208802"/>
                    <a:pt x="1557205" y="1225915"/>
                    <a:pt x="1557206" y="1247025"/>
                  </a:cubicBezTo>
                  <a:lnTo>
                    <a:pt x="1557207" y="1247023"/>
                  </a:lnTo>
                  <a:cubicBezTo>
                    <a:pt x="1557207" y="1268132"/>
                    <a:pt x="1540095" y="1285244"/>
                    <a:pt x="1518986" y="1285244"/>
                  </a:cubicBezTo>
                  <a:cubicBezTo>
                    <a:pt x="1499749" y="1285244"/>
                    <a:pt x="1480511" y="1285243"/>
                    <a:pt x="1461275" y="1285244"/>
                  </a:cubicBezTo>
                  <a:lnTo>
                    <a:pt x="1461275" y="1337600"/>
                  </a:lnTo>
                  <a:lnTo>
                    <a:pt x="1518985" y="1337600"/>
                  </a:lnTo>
                  <a:cubicBezTo>
                    <a:pt x="1540095" y="1337600"/>
                    <a:pt x="1557206" y="1354713"/>
                    <a:pt x="1557206" y="1375821"/>
                  </a:cubicBezTo>
                  <a:lnTo>
                    <a:pt x="1557207" y="1375820"/>
                  </a:lnTo>
                  <a:cubicBezTo>
                    <a:pt x="1557206" y="1396928"/>
                    <a:pt x="1540095" y="1414041"/>
                    <a:pt x="1518986" y="1414041"/>
                  </a:cubicBezTo>
                  <a:cubicBezTo>
                    <a:pt x="1499750" y="1414041"/>
                    <a:pt x="1480511" y="1414041"/>
                    <a:pt x="1461275" y="1414042"/>
                  </a:cubicBezTo>
                  <a:lnTo>
                    <a:pt x="1461275" y="1466398"/>
                  </a:lnTo>
                  <a:lnTo>
                    <a:pt x="1518985" y="1466398"/>
                  </a:lnTo>
                  <a:cubicBezTo>
                    <a:pt x="1540095" y="1466398"/>
                    <a:pt x="1557206" y="1483509"/>
                    <a:pt x="1557206" y="1504618"/>
                  </a:cubicBezTo>
                  <a:lnTo>
                    <a:pt x="1557207" y="1504619"/>
                  </a:lnTo>
                  <a:cubicBezTo>
                    <a:pt x="1557207" y="1525727"/>
                    <a:pt x="1540094" y="1542838"/>
                    <a:pt x="1518986" y="1542839"/>
                  </a:cubicBezTo>
                  <a:cubicBezTo>
                    <a:pt x="1499749" y="1542839"/>
                    <a:pt x="1480511" y="1542838"/>
                    <a:pt x="1461275" y="1542839"/>
                  </a:cubicBezTo>
                  <a:lnTo>
                    <a:pt x="1461274" y="1575412"/>
                  </a:lnTo>
                  <a:lnTo>
                    <a:pt x="2226550" y="1494978"/>
                  </a:lnTo>
                  <a:cubicBezTo>
                    <a:pt x="2247542" y="1492772"/>
                    <a:pt x="2266350" y="1508001"/>
                    <a:pt x="2268556" y="1528995"/>
                  </a:cubicBezTo>
                  <a:cubicBezTo>
                    <a:pt x="2270763" y="1549988"/>
                    <a:pt x="2255534" y="1568794"/>
                    <a:pt x="2234542" y="1571000"/>
                  </a:cubicBezTo>
                  <a:cubicBezTo>
                    <a:pt x="1972686" y="1598522"/>
                    <a:pt x="1710833" y="1626046"/>
                    <a:pt x="1448978" y="1653567"/>
                  </a:cubicBezTo>
                  <a:cubicBezTo>
                    <a:pt x="1427984" y="1655774"/>
                    <a:pt x="1409178" y="1640544"/>
                    <a:pt x="1406971" y="1619551"/>
                  </a:cubicBezTo>
                  <a:cubicBezTo>
                    <a:pt x="1406474" y="1614827"/>
                    <a:pt x="1406862" y="1610214"/>
                    <a:pt x="1410805" y="1606610"/>
                  </a:cubicBezTo>
                  <a:lnTo>
                    <a:pt x="1410312" y="1605422"/>
                  </a:lnTo>
                  <a:lnTo>
                    <a:pt x="1410312" y="1542839"/>
                  </a:lnTo>
                  <a:lnTo>
                    <a:pt x="1352603" y="1542841"/>
                  </a:lnTo>
                  <a:cubicBezTo>
                    <a:pt x="1331494" y="1542841"/>
                    <a:pt x="1314382" y="1525729"/>
                    <a:pt x="1314382" y="1504619"/>
                  </a:cubicBezTo>
                  <a:cubicBezTo>
                    <a:pt x="1314382" y="1483510"/>
                    <a:pt x="1331493" y="1466397"/>
                    <a:pt x="1352603" y="1466398"/>
                  </a:cubicBezTo>
                  <a:lnTo>
                    <a:pt x="1410312" y="1466398"/>
                  </a:lnTo>
                  <a:lnTo>
                    <a:pt x="1410313" y="1414042"/>
                  </a:lnTo>
                  <a:lnTo>
                    <a:pt x="1352603" y="1414042"/>
                  </a:lnTo>
                  <a:cubicBezTo>
                    <a:pt x="1331494" y="1414041"/>
                    <a:pt x="1314383" y="1396930"/>
                    <a:pt x="1314382" y="1375820"/>
                  </a:cubicBezTo>
                  <a:cubicBezTo>
                    <a:pt x="1314383" y="1354713"/>
                    <a:pt x="1331494" y="1337600"/>
                    <a:pt x="1352603" y="1337601"/>
                  </a:cubicBezTo>
                  <a:lnTo>
                    <a:pt x="1410312" y="1337600"/>
                  </a:lnTo>
                  <a:lnTo>
                    <a:pt x="1410312" y="1285244"/>
                  </a:lnTo>
                  <a:lnTo>
                    <a:pt x="1352603" y="1285244"/>
                  </a:lnTo>
                  <a:cubicBezTo>
                    <a:pt x="1331494" y="1285244"/>
                    <a:pt x="1314381" y="1268133"/>
                    <a:pt x="1314382" y="1247024"/>
                  </a:cubicBezTo>
                  <a:close/>
                  <a:moveTo>
                    <a:pt x="1171967" y="72000"/>
                  </a:moveTo>
                  <a:lnTo>
                    <a:pt x="1171967" y="288000"/>
                  </a:lnTo>
                  <a:cubicBezTo>
                    <a:pt x="1171967" y="327765"/>
                    <a:pt x="1204202" y="360000"/>
                    <a:pt x="1243967" y="360000"/>
                  </a:cubicBezTo>
                  <a:cubicBezTo>
                    <a:pt x="1283732" y="360000"/>
                    <a:pt x="1315967" y="327765"/>
                    <a:pt x="1315967" y="288000"/>
                  </a:cubicBezTo>
                  <a:lnTo>
                    <a:pt x="1315967" y="72000"/>
                  </a:lnTo>
                  <a:cubicBezTo>
                    <a:pt x="1315967" y="32235"/>
                    <a:pt x="1283732" y="0"/>
                    <a:pt x="1243967" y="0"/>
                  </a:cubicBezTo>
                  <a:cubicBezTo>
                    <a:pt x="1204202" y="0"/>
                    <a:pt x="1171967" y="32235"/>
                    <a:pt x="1171967" y="72000"/>
                  </a:cubicBezTo>
                  <a:close/>
                  <a:moveTo>
                    <a:pt x="1171966" y="2470049"/>
                  </a:moveTo>
                  <a:lnTo>
                    <a:pt x="1171966" y="2686049"/>
                  </a:lnTo>
                  <a:cubicBezTo>
                    <a:pt x="1171966" y="2725814"/>
                    <a:pt x="1204201" y="2758049"/>
                    <a:pt x="1243966" y="2758049"/>
                  </a:cubicBezTo>
                  <a:cubicBezTo>
                    <a:pt x="1283731" y="2758049"/>
                    <a:pt x="1315966" y="2725814"/>
                    <a:pt x="1315966" y="2686049"/>
                  </a:cubicBezTo>
                  <a:lnTo>
                    <a:pt x="1315966" y="2470049"/>
                  </a:lnTo>
                  <a:cubicBezTo>
                    <a:pt x="1315966" y="2430284"/>
                    <a:pt x="1283731" y="2398049"/>
                    <a:pt x="1243966" y="2398049"/>
                  </a:cubicBezTo>
                  <a:cubicBezTo>
                    <a:pt x="1204201" y="2398049"/>
                    <a:pt x="1171966" y="2430284"/>
                    <a:pt x="1171966" y="2470049"/>
                  </a:cubicBezTo>
                  <a:close/>
                  <a:moveTo>
                    <a:pt x="515345" y="1370958"/>
                  </a:moveTo>
                  <a:cubicBezTo>
                    <a:pt x="515344" y="1558300"/>
                    <a:pt x="586814" y="1745642"/>
                    <a:pt x="729750" y="1888579"/>
                  </a:cubicBezTo>
                  <a:cubicBezTo>
                    <a:pt x="1015625" y="2174454"/>
                    <a:pt x="1479119" y="2174454"/>
                    <a:pt x="1764994" y="1888580"/>
                  </a:cubicBezTo>
                  <a:lnTo>
                    <a:pt x="1940572" y="1713001"/>
                  </a:lnTo>
                  <a:lnTo>
                    <a:pt x="2136413" y="1713002"/>
                  </a:lnTo>
                  <a:cubicBezTo>
                    <a:pt x="2215124" y="1713001"/>
                    <a:pt x="2278929" y="1649195"/>
                    <a:pt x="2278929" y="1570486"/>
                  </a:cubicBezTo>
                  <a:lnTo>
                    <a:pt x="2278929" y="1374645"/>
                  </a:lnTo>
                  <a:lnTo>
                    <a:pt x="2282614" y="1370959"/>
                  </a:lnTo>
                  <a:lnTo>
                    <a:pt x="2278929" y="1367272"/>
                  </a:lnTo>
                  <a:lnTo>
                    <a:pt x="2278929" y="1171432"/>
                  </a:lnTo>
                  <a:cubicBezTo>
                    <a:pt x="2278929" y="1092722"/>
                    <a:pt x="2215123" y="1028916"/>
                    <a:pt x="2136413" y="1028916"/>
                  </a:cubicBezTo>
                  <a:lnTo>
                    <a:pt x="1940571" y="1028916"/>
                  </a:lnTo>
                  <a:cubicBezTo>
                    <a:pt x="1882045" y="970390"/>
                    <a:pt x="1823519" y="911862"/>
                    <a:pt x="1764993" y="853336"/>
                  </a:cubicBezTo>
                  <a:cubicBezTo>
                    <a:pt x="1479118" y="567461"/>
                    <a:pt x="1015625" y="567462"/>
                    <a:pt x="729750" y="853336"/>
                  </a:cubicBezTo>
                  <a:cubicBezTo>
                    <a:pt x="586813" y="996273"/>
                    <a:pt x="515344" y="1183616"/>
                    <a:pt x="515345" y="1370958"/>
                  </a:cubicBezTo>
                  <a:close/>
                  <a:moveTo>
                    <a:pt x="388776" y="2386770"/>
                  </a:moveTo>
                  <a:cubicBezTo>
                    <a:pt x="388776" y="2405196"/>
                    <a:pt x="395805" y="2423622"/>
                    <a:pt x="409865" y="2437681"/>
                  </a:cubicBezTo>
                  <a:cubicBezTo>
                    <a:pt x="437983" y="2465800"/>
                    <a:pt x="483570" y="2465800"/>
                    <a:pt x="511688" y="2437681"/>
                  </a:cubicBezTo>
                  <a:lnTo>
                    <a:pt x="664423" y="2284946"/>
                  </a:lnTo>
                  <a:cubicBezTo>
                    <a:pt x="692541" y="2256828"/>
                    <a:pt x="692541" y="2211241"/>
                    <a:pt x="664423" y="2183123"/>
                  </a:cubicBezTo>
                  <a:cubicBezTo>
                    <a:pt x="636305" y="2155005"/>
                    <a:pt x="590718" y="2155005"/>
                    <a:pt x="562599" y="2183123"/>
                  </a:cubicBezTo>
                  <a:lnTo>
                    <a:pt x="409865" y="2335858"/>
                  </a:lnTo>
                  <a:cubicBezTo>
                    <a:pt x="395805" y="2349917"/>
                    <a:pt x="388776" y="2368343"/>
                    <a:pt x="388776" y="2386770"/>
                  </a:cubicBezTo>
                  <a:close/>
                  <a:moveTo>
                    <a:pt x="388776" y="365689"/>
                  </a:moveTo>
                  <a:cubicBezTo>
                    <a:pt x="388776" y="384115"/>
                    <a:pt x="395805" y="402541"/>
                    <a:pt x="409865" y="416600"/>
                  </a:cubicBezTo>
                  <a:lnTo>
                    <a:pt x="562599" y="569335"/>
                  </a:lnTo>
                  <a:cubicBezTo>
                    <a:pt x="590718" y="597454"/>
                    <a:pt x="636305" y="597454"/>
                    <a:pt x="664423" y="569335"/>
                  </a:cubicBezTo>
                  <a:cubicBezTo>
                    <a:pt x="692541" y="541217"/>
                    <a:pt x="692541" y="495630"/>
                    <a:pt x="664423" y="467512"/>
                  </a:cubicBezTo>
                  <a:lnTo>
                    <a:pt x="511688" y="314777"/>
                  </a:lnTo>
                  <a:cubicBezTo>
                    <a:pt x="483570" y="286659"/>
                    <a:pt x="437983" y="286659"/>
                    <a:pt x="409865" y="314777"/>
                  </a:cubicBezTo>
                  <a:cubicBezTo>
                    <a:pt x="395805" y="328836"/>
                    <a:pt x="388776" y="347262"/>
                    <a:pt x="388776" y="365689"/>
                  </a:cubicBezTo>
                  <a:close/>
                  <a:moveTo>
                    <a:pt x="0" y="1379024"/>
                  </a:moveTo>
                  <a:cubicBezTo>
                    <a:pt x="0" y="1418789"/>
                    <a:pt x="32235" y="1451024"/>
                    <a:pt x="72000" y="1451024"/>
                  </a:cubicBezTo>
                  <a:lnTo>
                    <a:pt x="288000" y="1451024"/>
                  </a:lnTo>
                  <a:cubicBezTo>
                    <a:pt x="327765" y="1451024"/>
                    <a:pt x="360000" y="1418789"/>
                    <a:pt x="360000" y="1379024"/>
                  </a:cubicBezTo>
                  <a:cubicBezTo>
                    <a:pt x="360000" y="1339259"/>
                    <a:pt x="327765" y="1307024"/>
                    <a:pt x="288000" y="1307024"/>
                  </a:cubicBezTo>
                  <a:lnTo>
                    <a:pt x="72000" y="1307024"/>
                  </a:lnTo>
                  <a:cubicBezTo>
                    <a:pt x="32235" y="1307024"/>
                    <a:pt x="0" y="1339259"/>
                    <a:pt x="0" y="1379024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109728" tIns="54864" rIns="109728" bIns="5486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sz="2160" dirty="0">
                <a:solidFill>
                  <a:schemeClr val="tx1"/>
                </a:solidFill>
              </a:endParaRPr>
            </a:p>
          </p:txBody>
        </p:sp>
      </p:grpSp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CA9092D5-67A4-5CAB-F258-3364FE699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0028" y="555191"/>
            <a:ext cx="9509216" cy="1951614"/>
          </a:xfrm>
          <a:solidFill>
            <a:schemeClr val="bg1"/>
          </a:solidFill>
          <a:ln>
            <a:solidFill>
              <a:schemeClr val="bg2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  <a:softEdge rad="63500"/>
          </a:effectLst>
        </p:spPr>
        <p:txBody>
          <a:bodyPr>
            <a:noAutofit/>
          </a:bodyPr>
          <a:lstStyle/>
          <a:p>
            <a:pPr algn="l"/>
            <a:r>
              <a:rPr lang="ru-RU" sz="2880" b="1" dirty="0"/>
              <a:t>   </a:t>
            </a:r>
            <a:r>
              <a:rPr lang="ru-RU" sz="2880" b="1" dirty="0">
                <a:solidFill>
                  <a:schemeClr val="tx2"/>
                </a:solidFill>
              </a:rPr>
              <a:t>Главными целями взаимодействия педагогического    коллектива ДОО с семьями обучающихся дошкольного возраста являются: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83858E1A-D3C7-58EC-FE7A-75083A9DE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7027" y="2788074"/>
            <a:ext cx="9395218" cy="3751673"/>
          </a:xfrm>
          <a:solidFill>
            <a:schemeClr val="bg1"/>
          </a:solidFill>
          <a:ln>
            <a:noFill/>
          </a:ln>
          <a:effectLst>
            <a:glow rad="304800">
              <a:schemeClr val="accent3">
                <a:satMod val="175000"/>
                <a:alpha val="6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  <a:softEdge rad="5842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160" b="1" dirty="0">
                <a:solidFill>
                  <a:schemeClr val="tx2">
                    <a:lumMod val="50000"/>
                  </a:schemeClr>
                </a:solidFill>
              </a:rPr>
              <a:t>	</a:t>
            </a:r>
          </a:p>
          <a:p>
            <a:r>
              <a:rPr lang="ru-RU" sz="2400" b="1" dirty="0">
                <a:solidFill>
                  <a:srgbClr val="C00000"/>
                </a:solidFill>
              </a:rPr>
              <a:t>обеспечение психолого-педагогической поддержки семьи и повышение компетентности родителей (законных представителей) в вопросах образования, охраны и укрепления здоровья детей младенческого, раннего и дошкольного возрастов; </a:t>
            </a:r>
          </a:p>
          <a:p>
            <a:r>
              <a:rPr lang="ru-RU" sz="2400" b="1" dirty="0">
                <a:solidFill>
                  <a:schemeClr val="accent3">
                    <a:lumMod val="75000"/>
                  </a:schemeClr>
                </a:solidFill>
              </a:rPr>
              <a:t>	</a:t>
            </a:r>
            <a:r>
              <a:rPr lang="ru-RU" sz="2400" b="1" dirty="0"/>
              <a:t>обеспечение единства подходов к воспитанию и обучению детей в условиях ДОО и семьи; </a:t>
            </a:r>
          </a:p>
          <a:p>
            <a:r>
              <a:rPr lang="ru-RU" sz="2400" b="1" dirty="0">
                <a:solidFill>
                  <a:schemeClr val="accent3">
                    <a:lumMod val="75000"/>
                  </a:schemeClr>
                </a:solidFill>
              </a:rPr>
              <a:t>	</a:t>
            </a:r>
            <a:r>
              <a:rPr lang="ru-RU" sz="2400" b="1" dirty="0">
                <a:solidFill>
                  <a:srgbClr val="C00000"/>
                </a:solidFill>
              </a:rPr>
              <a:t>повышение воспитательного потенциала семьи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41012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2089</Words>
  <Application>Microsoft Office PowerPoint</Application>
  <PresentationFormat>Широкоэкранный</PresentationFormat>
  <Paragraphs>304</Paragraphs>
  <Slides>23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맑은 고딕</vt:lpstr>
      <vt:lpstr>Arial</vt:lpstr>
      <vt:lpstr>Calibri</vt:lpstr>
      <vt:lpstr>Calibri Light</vt:lpstr>
      <vt:lpstr>STXihei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Компетентный родитель - кто это?</vt:lpstr>
      <vt:lpstr>«Какие они – современные  родители?»</vt:lpstr>
      <vt:lpstr>Презентация PowerPoint</vt:lpstr>
      <vt:lpstr>Презентация PowerPoint</vt:lpstr>
      <vt:lpstr>Презентация PowerPoint</vt:lpstr>
      <vt:lpstr>   Главными целями взаимодействия педагогического    коллектива ДОО с семьями обучающихся дошкольного возраста являются:</vt:lpstr>
      <vt:lpstr>Презентация PowerPoint</vt:lpstr>
      <vt:lpstr>Построение взаимодействия с родителями (законными представителями) должно придерживаться следующих принципов:</vt:lpstr>
      <vt:lpstr>Построение взаимодействия с родителями (законными представителями) должно придерживаться следующих принципов:</vt:lpstr>
      <vt:lpstr>Презентация PowerPoint</vt:lpstr>
      <vt:lpstr>Презентация PowerPoint</vt:lpstr>
      <vt:lpstr>Презентация PowerPoint</vt:lpstr>
      <vt:lpstr>Причем обратите внимание все взаимосвязанно</vt:lpstr>
      <vt:lpstr>Рекомендуемые формы и темы просвещения родителей</vt:lpstr>
      <vt:lpstr>ПОДДЕРЖКА И ПРОСВЕЩЕНИЕ РОДИТЕЛЕЙ (ЗАКОННЫХ ПРЕДСТАВИТЕЛЕЙ), ВОСПИТЫВАЮЩИХ РЕБЕНКА С ОГРАНИЧЕННЫМИ ВОЗМОЖНОСТЯМИ ЗДОРОВЬЯ, В ТОМ ЧИСЛЕ ДЕТЕЙ-ИНВАЛИДОВ</vt:lpstr>
      <vt:lpstr>Презентация PowerPoint</vt:lpstr>
      <vt:lpstr>ВОСПИТАНИЕ РЕБЕНКА В НЕПОЛНОЙ СЕМЬЕ</vt:lpstr>
      <vt:lpstr>ХУДОЖЕСТВЕННО-ЭСТЕТИЧЕСКОЕ ВОСПИТАНИЕ В СЕМЬЕ</vt:lpstr>
      <vt:lpstr>Рекомендуемые формы и темы просвещения родителей</vt:lpstr>
      <vt:lpstr>  И помните «Золотое правило» педагогического анализа: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</cp:revision>
  <dcterms:created xsi:type="dcterms:W3CDTF">2025-10-30T11:56:13Z</dcterms:created>
  <dcterms:modified xsi:type="dcterms:W3CDTF">2025-10-30T12:09:28Z</dcterms:modified>
</cp:coreProperties>
</file>